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5"/>
  </p:handoutMasterIdLst>
  <p:sldIdLst>
    <p:sldId id="261" r:id="rId2"/>
    <p:sldId id="263" r:id="rId3"/>
  </p:sldIdLst>
  <p:sldSz cx="3600450" cy="10080625"/>
  <p:notesSz cx="6858000" cy="9144000"/>
  <p:embeddedFontLst>
    <p:embeddedFont>
      <p:font typeface="Calibri" panose="020F0502020204030204" pitchFamily="34" charset="0"/>
      <p:regular r:id="rId6"/>
      <p:bold r:id="rId7"/>
      <p:italic r:id="rId8"/>
      <p:boldItalic r:id="rId9"/>
    </p:embeddedFont>
    <p:embeddedFont>
      <p:font typeface="Microsoft YaHei UI" panose="020B0503020204020204" pitchFamily="34" charset="-122"/>
      <p:regular r:id="rId10"/>
      <p:bold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74" userDrawn="1">
          <p15:clr>
            <a:srgbClr val="A4A3A4"/>
          </p15:clr>
        </p15:guide>
        <p15:guide id="2" pos="12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0"/>
    <p:restoredTop sz="94694"/>
  </p:normalViewPr>
  <p:slideViewPr>
    <p:cSldViewPr snapToGrid="0" showGuides="1">
      <p:cViewPr>
        <p:scale>
          <a:sx n="118" d="100"/>
          <a:sy n="118" d="100"/>
        </p:scale>
        <p:origin x="2235" y="-33"/>
      </p:cViewPr>
      <p:guideLst>
        <p:guide orient="horz" pos="3174"/>
        <p:guide pos="1287"/>
      </p:guideLst>
    </p:cSldViewPr>
  </p:slideViewPr>
  <p:notesTextViewPr>
    <p:cViewPr>
      <p:scale>
        <a:sx n="1" d="1"/>
        <a:sy n="1" d="1"/>
      </p:scale>
      <p:origin x="0" y="0"/>
    </p:cViewPr>
  </p:notesTextViewPr>
  <p:notesViewPr>
    <p:cSldViewPr snapToGrid="0">
      <p:cViewPr varScale="1">
        <p:scale>
          <a:sx n="58" d="100"/>
          <a:sy n="58" d="100"/>
        </p:scale>
        <p:origin x="2541"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62B319D-4AD3-41A8-96C8-DEC1D40DAC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74B247D-B8F8-4FFE-819F-B82CA7ADC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339A9B-BCCB-407D-9F76-4116AB210103}" type="datetimeFigureOut">
              <a:rPr lang="zh-CN" altLang="en-US" smtClean="0"/>
              <a:t>2024/6/20</a:t>
            </a:fld>
            <a:endParaRPr lang="zh-CN" altLang="en-US"/>
          </a:p>
        </p:txBody>
      </p:sp>
      <p:sp>
        <p:nvSpPr>
          <p:cNvPr id="4" name="页脚占位符 3">
            <a:extLst>
              <a:ext uri="{FF2B5EF4-FFF2-40B4-BE49-F238E27FC236}">
                <a16:creationId xmlns:a16="http://schemas.microsoft.com/office/drawing/2014/main" id="{FB8F35C1-3309-4069-9466-7BF7D47D6E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8385044-D4E1-47C6-94E4-9DF2E98BE4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528EE5-2BAA-4915-AA2F-03170C417225}" type="slidenum">
              <a:rPr lang="zh-CN" altLang="en-US" smtClean="0"/>
              <a:t>‹#›</a:t>
            </a:fld>
            <a:endParaRPr lang="zh-CN" altLang="en-US"/>
          </a:p>
        </p:txBody>
      </p:sp>
    </p:spTree>
    <p:extLst>
      <p:ext uri="{BB962C8B-B14F-4D97-AF65-F5344CB8AC3E}">
        <p14:creationId xmlns:p14="http://schemas.microsoft.com/office/powerpoint/2010/main" val="4132765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6874"/>
            <a:ext cx="9393311" cy="10856982"/>
            <a:chOff x="-2705893" y="-6874"/>
            <a:chExt cx="9393311" cy="10856982"/>
          </a:xfrm>
        </p:grpSpPr>
        <p:sp>
          <p:nvSpPr>
            <p:cNvPr id="3" name="Rectangle 2"/>
            <p:cNvSpPr/>
            <p:nvPr/>
          </p:nvSpPr>
          <p:spPr>
            <a:xfrm>
              <a:off x="63445" y="-6874"/>
              <a:ext cx="3600000" cy="10116000"/>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6259"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72"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2690883" y="60641"/>
              <a:ext cx="252807" cy="252000"/>
            </a:xfrm>
            <a:prstGeom prst="ellipse">
              <a:avLst/>
            </a:prstGeom>
            <a:noFill/>
            <a:ln>
              <a:noFill/>
            </a:ln>
          </p:spPr>
        </p:pic>
      </p:grpSp>
      <p:grpSp>
        <p:nvGrpSpPr>
          <p:cNvPr id="11" name="Group 10">
            <a:extLst>
              <a:ext uri="{FF2B5EF4-FFF2-40B4-BE49-F238E27FC236}">
                <a16:creationId xmlns:a16="http://schemas.microsoft.com/office/drawing/2014/main" id="{A6325E63-9D88-E3E9-AC42-4B34BCBC7860}"/>
              </a:ext>
            </a:extLst>
          </p:cNvPr>
          <p:cNvGrpSpPr/>
          <p:nvPr userDrawn="1"/>
        </p:nvGrpSpPr>
        <p:grpSpPr>
          <a:xfrm>
            <a:off x="-70422" y="9286452"/>
            <a:ext cx="3610966" cy="702381"/>
            <a:chOff x="-101721" y="9288312"/>
            <a:chExt cx="3663276" cy="702381"/>
          </a:xfrm>
        </p:grpSpPr>
        <p:sp>
          <p:nvSpPr>
            <p:cNvPr id="12" name="Google Shape;142;p25">
              <a:extLst>
                <a:ext uri="{FF2B5EF4-FFF2-40B4-BE49-F238E27FC236}">
                  <a16:creationId xmlns:a16="http://schemas.microsoft.com/office/drawing/2014/main" id="{3B23031F-A696-D333-D133-178E3E5649B9}"/>
                </a:ext>
              </a:extLst>
            </p:cNvPr>
            <p:cNvSpPr/>
            <p:nvPr/>
          </p:nvSpPr>
          <p:spPr>
            <a:xfrm>
              <a:off x="-101721" y="9328141"/>
              <a:ext cx="1113850"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13" name="Google Shape;139;p25">
              <a:extLst>
                <a:ext uri="{FF2B5EF4-FFF2-40B4-BE49-F238E27FC236}">
                  <a16:creationId xmlns:a16="http://schemas.microsoft.com/office/drawing/2014/main" id="{C8ED1DEF-6A9C-4F35-9469-BB423EAAA7D6}"/>
                </a:ext>
              </a:extLst>
            </p:cNvPr>
            <p:cNvPicPr preferRelativeResize="0">
              <a:picLocks noChangeAspect="1"/>
            </p:cNvPicPr>
            <p:nvPr/>
          </p:nvPicPr>
          <p:blipFill rotWithShape="1">
            <a:blip r:embed="rId6"/>
            <a:srcRect/>
            <a:stretch>
              <a:fillRect/>
            </a:stretch>
          </p:blipFill>
          <p:spPr>
            <a:xfrm>
              <a:off x="985992" y="9288312"/>
              <a:ext cx="342637" cy="341543"/>
            </a:xfrm>
            <a:prstGeom prst="ellipse">
              <a:avLst/>
            </a:prstGeom>
            <a:noFill/>
            <a:ln>
              <a:noFill/>
            </a:ln>
          </p:spPr>
        </p:pic>
        <p:pic>
          <p:nvPicPr>
            <p:cNvPr id="14" name="图片 20">
              <a:extLst>
                <a:ext uri="{FF2B5EF4-FFF2-40B4-BE49-F238E27FC236}">
                  <a16:creationId xmlns:a16="http://schemas.microsoft.com/office/drawing/2014/main" id="{7E98EB67-8707-57A7-625E-F21E168482E1}"/>
                </a:ext>
              </a:extLst>
            </p:cNvPr>
            <p:cNvPicPr>
              <a:picLocks noChangeAspect="1"/>
            </p:cNvPicPr>
            <p:nvPr/>
          </p:nvPicPr>
          <p:blipFill>
            <a:blip r:embed="rId7"/>
            <a:srcRect l="1086" t="22516" r="1086" b="25936"/>
            <a:stretch>
              <a:fillRect/>
            </a:stretch>
          </p:blipFill>
          <p:spPr>
            <a:xfrm>
              <a:off x="1040602" y="9734166"/>
              <a:ext cx="704265" cy="252000"/>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15" name="图片 21">
              <a:extLst>
                <a:ext uri="{FF2B5EF4-FFF2-40B4-BE49-F238E27FC236}">
                  <a16:creationId xmlns:a16="http://schemas.microsoft.com/office/drawing/2014/main" id="{0B4A7206-5767-D2A4-425E-382640CCCC98}"/>
                </a:ext>
              </a:extLst>
            </p:cNvPr>
            <p:cNvPicPr>
              <a:picLocks noChangeAspect="1"/>
            </p:cNvPicPr>
            <p:nvPr/>
          </p:nvPicPr>
          <p:blipFill>
            <a:blip r:embed="rId8"/>
            <a:stretch>
              <a:fillRect/>
            </a:stretch>
          </p:blipFill>
          <p:spPr>
            <a:xfrm>
              <a:off x="44088" y="9738693"/>
              <a:ext cx="822233" cy="252000"/>
            </a:xfrm>
            <a:prstGeom prst="rect">
              <a:avLst/>
            </a:prstGeom>
          </p:spPr>
        </p:pic>
        <p:pic>
          <p:nvPicPr>
            <p:cNvPr id="16" name="图片 55">
              <a:extLst>
                <a:ext uri="{FF2B5EF4-FFF2-40B4-BE49-F238E27FC236}">
                  <a16:creationId xmlns:a16="http://schemas.microsoft.com/office/drawing/2014/main" id="{0CA6DB5A-FD71-6EE7-CA52-9113B1978735}"/>
                </a:ext>
              </a:extLst>
            </p:cNvPr>
            <p:cNvPicPr>
              <a:picLocks noChangeAspect="1"/>
            </p:cNvPicPr>
            <p:nvPr/>
          </p:nvPicPr>
          <p:blipFill>
            <a:blip r:embed="rId9"/>
            <a:stretch>
              <a:fillRect/>
            </a:stretch>
          </p:blipFill>
          <p:spPr>
            <a:xfrm>
              <a:off x="2834191" y="9733844"/>
              <a:ext cx="727364" cy="252000"/>
            </a:xfrm>
            <a:prstGeom prst="rect">
              <a:avLst/>
            </a:prstGeom>
          </p:spPr>
        </p:pic>
        <p:pic>
          <p:nvPicPr>
            <p:cNvPr id="17" name="图片 56">
              <a:extLst>
                <a:ext uri="{FF2B5EF4-FFF2-40B4-BE49-F238E27FC236}">
                  <a16:creationId xmlns:a16="http://schemas.microsoft.com/office/drawing/2014/main" id="{BCC932F5-ED03-2C01-A3F6-B74D6D77B3F7}"/>
                </a:ext>
              </a:extLst>
            </p:cNvPr>
            <p:cNvPicPr>
              <a:picLocks noChangeAspect="1"/>
            </p:cNvPicPr>
            <p:nvPr/>
          </p:nvPicPr>
          <p:blipFill>
            <a:blip r:embed="rId10"/>
            <a:stretch>
              <a:fillRect/>
            </a:stretch>
          </p:blipFill>
          <p:spPr>
            <a:xfrm>
              <a:off x="1919148" y="9734201"/>
              <a:ext cx="740764" cy="252000"/>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e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jpe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jpe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14.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40946" y="3054840"/>
            <a:ext cx="1838639"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ct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Alastair </a:t>
            </a:r>
            <a:r>
              <a:rPr lang="en-US" altLang="zh-CN" sz="1200" b="1" dirty="0" err="1">
                <a:solidFill>
                  <a:schemeClr val="lt1"/>
                </a:solidFill>
                <a:effectLst>
                  <a:outerShdw blurRad="373812" dist="38100" algn="l" rotWithShape="0">
                    <a:prstClr val="black"/>
                  </a:outerShdw>
                </a:effectLst>
                <a:latin typeface="Calibri" panose="020F0502020204030204"/>
                <a:cs typeface="Calibri" panose="020F0502020204030204"/>
              </a:rPr>
              <a:t>Murchie</a:t>
            </a:r>
            <a:endPar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pPr algn="ct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复旦大学 教授</a:t>
            </a:r>
            <a:endParaRPr lang="en-US"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9" name="Google Shape;133;p25"/>
          <p:cNvSpPr/>
          <p:nvPr/>
        </p:nvSpPr>
        <p:spPr>
          <a:xfrm>
            <a:off x="-48895" y="890742"/>
            <a:ext cx="3658870" cy="354965"/>
          </a:xfrm>
          <a:prstGeom prst="rect">
            <a:avLst/>
          </a:prstGeom>
          <a:noFill/>
          <a:ln>
            <a:noFill/>
          </a:ln>
        </p:spPr>
        <p:txBody>
          <a:bodyPr spcFirstLastPara="1" wrap="square" lIns="86550" tIns="43250" rIns="86550" bIns="43250" anchor="ctr" anchorCtr="0">
            <a:noAutofit/>
          </a:bodyPr>
          <a:lstStyle/>
          <a:p>
            <a:pPr algn="ctr"/>
            <a:r>
              <a:rPr lang="zh-CN" alt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辅因子结合触发甲基转移酶核酶活性位点的快速构象重塑</a:t>
            </a:r>
            <a:endPar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endParaRPr>
          </a:p>
        </p:txBody>
      </p:sp>
      <p:sp>
        <p:nvSpPr>
          <p:cNvPr id="38" name="TextBox 12">
            <a:extLst>
              <a:ext uri="{FF2B5EF4-FFF2-40B4-BE49-F238E27FC236}">
                <a16:creationId xmlns:a16="http://schemas.microsoft.com/office/drawing/2014/main" id="{96F26194-9376-EB42-A2CA-DC4B0D66AE90}"/>
              </a:ext>
            </a:extLst>
          </p:cNvPr>
          <p:cNvSpPr txBox="1"/>
          <p:nvPr/>
        </p:nvSpPr>
        <p:spPr>
          <a:xfrm>
            <a:off x="0" y="3582810"/>
            <a:ext cx="3600450" cy="3122601"/>
          </a:xfrm>
          <a:prstGeom prst="rect">
            <a:avLst/>
          </a:prstGeom>
          <a:noFill/>
        </p:spPr>
        <p:txBody>
          <a:bodyPr wrap="square">
            <a:noAutofit/>
          </a:bodyPr>
          <a:lstStyle/>
          <a:p>
            <a:endParaRPr lang="en-US" altLang="zh-CN" sz="1000" b="1" dirty="0">
              <a:solidFill>
                <a:schemeClr val="lt1"/>
              </a:solidFill>
              <a:effectLst>
                <a:outerShdw blurRad="373812" dist="38100" algn="l" rotWithShape="0">
                  <a:prstClr val="black"/>
                </a:outerShdw>
              </a:effectLst>
              <a:latin typeface="Calibri" panose="020F0502020204030204"/>
              <a:cs typeface="Calibri" panose="020F0502020204030204"/>
            </a:endParaRPr>
          </a:p>
          <a:p>
            <a:r>
              <a:rPr lang="zh-CN" altLang="en-US" sz="1000" b="1" dirty="0">
                <a:solidFill>
                  <a:schemeClr val="lt1"/>
                </a:solidFill>
                <a:effectLst>
                  <a:outerShdw blurRad="373812" dist="38100" algn="l" rotWithShape="0">
                    <a:prstClr val="black"/>
                  </a:outerShdw>
                </a:effectLst>
                <a:latin typeface="Calibri" panose="020F0502020204030204"/>
                <a:cs typeface="Calibri" panose="020F0502020204030204"/>
              </a:rPr>
              <a:t>汇报人简介</a:t>
            </a:r>
            <a:r>
              <a:rPr lang="en-GB" sz="1000" b="1" dirty="0">
                <a:solidFill>
                  <a:schemeClr val="lt1"/>
                </a:solidFill>
                <a:effectLst>
                  <a:outerShdw blurRad="373812" dist="38100" algn="l" rotWithShape="0">
                    <a:prstClr val="black"/>
                  </a:outerShdw>
                </a:effectLst>
                <a:latin typeface="Calibri" panose="020F0502020204030204"/>
                <a:cs typeface="Calibri" panose="020F0502020204030204"/>
              </a:rPr>
              <a:t>:</a:t>
            </a:r>
          </a:p>
          <a:p>
            <a:pPr>
              <a:lnSpc>
                <a:spcPct val="150000"/>
              </a:lnSpc>
            </a:pPr>
            <a:r>
              <a:rPr lang="en-US" altLang="zh-CN" sz="800" dirty="0">
                <a:solidFill>
                  <a:schemeClr val="bg1"/>
                </a:solidFill>
                <a:latin typeface="Microsoft YaHei UI" panose="020B0503020204020204" pitchFamily="34" charset="-122"/>
                <a:ea typeface="Microsoft YaHei UI" panose="020B0503020204020204" pitchFamily="34" charset="-122"/>
              </a:rPr>
              <a:t>Alastair Murchie</a:t>
            </a:r>
            <a:r>
              <a:rPr lang="zh-CN" altLang="en-US" sz="800" dirty="0">
                <a:solidFill>
                  <a:schemeClr val="bg1"/>
                </a:solidFill>
                <a:latin typeface="Microsoft YaHei UI" panose="020B0503020204020204" pitchFamily="34" charset="-122"/>
                <a:ea typeface="Microsoft YaHei UI" panose="020B0503020204020204" pitchFamily="34" charset="-122"/>
              </a:rPr>
              <a:t>教授，复旦大学生物医学研究院教授、博士生导师。</a:t>
            </a:r>
            <a:r>
              <a:rPr lang="en-US" altLang="zh-CN" sz="800" dirty="0">
                <a:solidFill>
                  <a:schemeClr val="bg1"/>
                </a:solidFill>
                <a:latin typeface="Microsoft YaHei UI" panose="020B0503020204020204" pitchFamily="34" charset="-122"/>
                <a:ea typeface="Microsoft YaHei UI" panose="020B0503020204020204" pitchFamily="34" charset="-122"/>
              </a:rPr>
              <a:t>1994</a:t>
            </a:r>
            <a:r>
              <a:rPr lang="zh-CN" altLang="en-US" sz="800" dirty="0">
                <a:solidFill>
                  <a:schemeClr val="bg1"/>
                </a:solidFill>
                <a:latin typeface="Microsoft YaHei UI" panose="020B0503020204020204" pitchFamily="34" charset="-122"/>
                <a:ea typeface="Microsoft YaHei UI" panose="020B0503020204020204" pitchFamily="34" charset="-122"/>
              </a:rPr>
              <a:t>年博士毕业于英国邓迪大学生物化学与分子生物学系，</a:t>
            </a:r>
            <a:r>
              <a:rPr lang="en-US" altLang="zh-CN" sz="800" dirty="0">
                <a:solidFill>
                  <a:schemeClr val="bg1"/>
                </a:solidFill>
                <a:latin typeface="Microsoft YaHei UI" panose="020B0503020204020204" pitchFamily="34" charset="-122"/>
                <a:ea typeface="Microsoft YaHei UI" panose="020B0503020204020204" pitchFamily="34" charset="-122"/>
              </a:rPr>
              <a:t>1994-1998</a:t>
            </a:r>
            <a:r>
              <a:rPr lang="zh-CN" altLang="en-US" sz="800" dirty="0">
                <a:solidFill>
                  <a:schemeClr val="bg1"/>
                </a:solidFill>
                <a:latin typeface="Microsoft YaHei UI" panose="020B0503020204020204" pitchFamily="34" charset="-122"/>
                <a:ea typeface="Microsoft YaHei UI" panose="020B0503020204020204" pitchFamily="34" charset="-122"/>
              </a:rPr>
              <a:t>年作为博士后及资深科研人员就职于英国邓迪大学生物化学系，</a:t>
            </a:r>
            <a:r>
              <a:rPr lang="en-US" altLang="zh-CN" sz="800" dirty="0">
                <a:solidFill>
                  <a:schemeClr val="bg1"/>
                </a:solidFill>
                <a:latin typeface="Microsoft YaHei UI" panose="020B0503020204020204" pitchFamily="34" charset="-122"/>
                <a:ea typeface="Microsoft YaHei UI" panose="020B0503020204020204" pitchFamily="34" charset="-122"/>
              </a:rPr>
              <a:t>1998-2003</a:t>
            </a:r>
            <a:r>
              <a:rPr lang="zh-CN" altLang="en-US" sz="800" dirty="0">
                <a:solidFill>
                  <a:schemeClr val="bg1"/>
                </a:solidFill>
                <a:latin typeface="Microsoft YaHei UI" panose="020B0503020204020204" pitchFamily="34" charset="-122"/>
                <a:ea typeface="Microsoft YaHei UI" panose="020B0503020204020204" pitchFamily="34" charset="-122"/>
              </a:rPr>
              <a:t>年担任英国剑桥新药开发公司</a:t>
            </a:r>
            <a:r>
              <a:rPr lang="en-US" altLang="zh-CN" sz="800" dirty="0" err="1">
                <a:solidFill>
                  <a:schemeClr val="bg1"/>
                </a:solidFill>
                <a:latin typeface="Microsoft YaHei UI" panose="020B0503020204020204" pitchFamily="34" charset="-122"/>
                <a:ea typeface="Microsoft YaHei UI" panose="020B0503020204020204" pitchFamily="34" charset="-122"/>
              </a:rPr>
              <a:t>Ribotargets</a:t>
            </a:r>
            <a:r>
              <a:rPr lang="zh-CN" altLang="en-US" sz="800" dirty="0">
                <a:solidFill>
                  <a:schemeClr val="bg1"/>
                </a:solidFill>
                <a:latin typeface="Microsoft YaHei UI" panose="020B0503020204020204" pitchFamily="34" charset="-122"/>
                <a:ea typeface="Microsoft YaHei UI" panose="020B0503020204020204" pitchFamily="34" charset="-122"/>
              </a:rPr>
              <a:t>首席研发，</a:t>
            </a:r>
            <a:r>
              <a:rPr lang="en-US" altLang="zh-CN" sz="800" dirty="0">
                <a:solidFill>
                  <a:schemeClr val="bg1"/>
                </a:solidFill>
                <a:latin typeface="Microsoft YaHei UI" panose="020B0503020204020204" pitchFamily="34" charset="-122"/>
                <a:ea typeface="Microsoft YaHei UI" panose="020B0503020204020204" pitchFamily="34" charset="-122"/>
              </a:rPr>
              <a:t>2003-2005</a:t>
            </a:r>
            <a:r>
              <a:rPr lang="zh-CN" altLang="en-US" sz="800" dirty="0">
                <a:solidFill>
                  <a:schemeClr val="bg1"/>
                </a:solidFill>
                <a:latin typeface="Microsoft YaHei UI" panose="020B0503020204020204" pitchFamily="34" charset="-122"/>
                <a:ea typeface="Microsoft YaHei UI" panose="020B0503020204020204" pitchFamily="34" charset="-122"/>
              </a:rPr>
              <a:t>年担任法国巴黎巴斯德研究所，新药开发公司</a:t>
            </a:r>
            <a:r>
              <a:rPr lang="en-US" altLang="zh-CN" sz="800" dirty="0">
                <a:solidFill>
                  <a:schemeClr val="bg1"/>
                </a:solidFill>
                <a:latin typeface="Microsoft YaHei UI" panose="020B0503020204020204" pitchFamily="34" charset="-122"/>
                <a:ea typeface="Microsoft YaHei UI" panose="020B0503020204020204" pitchFamily="34" charset="-122"/>
              </a:rPr>
              <a:t>Ariana </a:t>
            </a:r>
            <a:r>
              <a:rPr lang="en-US" altLang="zh-CN" sz="800" dirty="0" err="1">
                <a:solidFill>
                  <a:schemeClr val="bg1"/>
                </a:solidFill>
                <a:latin typeface="Microsoft YaHei UI" panose="020B0503020204020204" pitchFamily="34" charset="-122"/>
                <a:ea typeface="Microsoft YaHei UI" panose="020B0503020204020204" pitchFamily="34" charset="-122"/>
              </a:rPr>
              <a:t>pharmac</a:t>
            </a:r>
            <a:r>
              <a:rPr lang="zh-CN" altLang="en-US" sz="800" dirty="0">
                <a:solidFill>
                  <a:schemeClr val="bg1"/>
                </a:solidFill>
                <a:latin typeface="Microsoft YaHei UI" panose="020B0503020204020204" pitchFamily="34" charset="-122"/>
                <a:ea typeface="Microsoft YaHei UI" panose="020B0503020204020204" pitchFamily="34" charset="-122"/>
              </a:rPr>
              <a:t>首席研发。</a:t>
            </a:r>
            <a:r>
              <a:rPr lang="en-US" altLang="zh-CN" sz="800" dirty="0" err="1">
                <a:solidFill>
                  <a:schemeClr val="bg1"/>
                </a:solidFill>
                <a:latin typeface="Microsoft YaHei UI" panose="020B0503020204020204" pitchFamily="34" charset="-122"/>
                <a:ea typeface="Microsoft YaHei UI" panose="020B0503020204020204" pitchFamily="34" charset="-122"/>
              </a:rPr>
              <a:t>Murchie</a:t>
            </a:r>
            <a:r>
              <a:rPr lang="zh-CN" altLang="en-US" sz="800" dirty="0">
                <a:solidFill>
                  <a:schemeClr val="bg1"/>
                </a:solidFill>
                <a:latin typeface="Microsoft YaHei UI" panose="020B0503020204020204" pitchFamily="34" charset="-122"/>
                <a:ea typeface="Microsoft YaHei UI" panose="020B0503020204020204" pitchFamily="34" charset="-122"/>
              </a:rPr>
              <a:t>教授的主要研究方向是（</a:t>
            </a:r>
            <a:r>
              <a:rPr lang="en-US" altLang="zh-CN" sz="800" dirty="0">
                <a:solidFill>
                  <a:schemeClr val="bg1"/>
                </a:solidFill>
                <a:latin typeface="Microsoft YaHei UI" panose="020B0503020204020204" pitchFamily="34" charset="-122"/>
                <a:ea typeface="Microsoft YaHei UI" panose="020B0503020204020204" pitchFamily="34" charset="-122"/>
              </a:rPr>
              <a:t>1</a:t>
            </a:r>
            <a:r>
              <a:rPr lang="zh-CN" altLang="en-US" sz="800" dirty="0">
                <a:solidFill>
                  <a:schemeClr val="bg1"/>
                </a:solidFill>
                <a:latin typeface="Microsoft YaHei UI" panose="020B0503020204020204" pitchFamily="34" charset="-122"/>
                <a:ea typeface="Microsoft YaHei UI" panose="020B0503020204020204" pitchFamily="34" charset="-122"/>
              </a:rPr>
              <a:t>）核酸高级结构及核酸生物学功能的研究，包括：核糖开关</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和新型核酶</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的发现，结构和功能以及对基因表达和调控的影响， </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的修饰及其生物学功能，</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表观遗传学在疾病中和干细胞中的研究。（</a:t>
            </a:r>
            <a:r>
              <a:rPr lang="en-US" altLang="zh-CN" sz="800" dirty="0">
                <a:solidFill>
                  <a:schemeClr val="bg1"/>
                </a:solidFill>
                <a:latin typeface="Microsoft YaHei UI" panose="020B0503020204020204" pitchFamily="34" charset="-122"/>
                <a:ea typeface="Microsoft YaHei UI" panose="020B0503020204020204" pitchFamily="34" charset="-122"/>
              </a:rPr>
              <a:t>2</a:t>
            </a:r>
            <a:r>
              <a:rPr lang="zh-CN" altLang="en-US" sz="800" dirty="0">
                <a:solidFill>
                  <a:schemeClr val="bg1"/>
                </a:solidFill>
                <a:latin typeface="Microsoft YaHei UI" panose="020B0503020204020204" pitchFamily="34" charset="-122"/>
                <a:ea typeface="Microsoft YaHei UI" panose="020B0503020204020204" pitchFamily="34" charset="-122"/>
              </a:rPr>
              <a:t>）非编码</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和小分子相互作用调控抗生素耐药性基因的表达。荣获</a:t>
            </a:r>
            <a:r>
              <a:rPr lang="en-US" altLang="zh-CN" sz="800" dirty="0">
                <a:solidFill>
                  <a:schemeClr val="bg1"/>
                </a:solidFill>
                <a:latin typeface="Microsoft YaHei UI" panose="020B0503020204020204" pitchFamily="34" charset="-122"/>
                <a:ea typeface="Microsoft YaHei UI" panose="020B0503020204020204" pitchFamily="34" charset="-122"/>
              </a:rPr>
              <a:t>2015</a:t>
            </a:r>
            <a:r>
              <a:rPr lang="zh-CN" altLang="en-US" sz="800" dirty="0">
                <a:solidFill>
                  <a:schemeClr val="bg1"/>
                </a:solidFill>
                <a:latin typeface="Microsoft YaHei UI" panose="020B0503020204020204" pitchFamily="34" charset="-122"/>
                <a:ea typeface="Microsoft YaHei UI" panose="020B0503020204020204" pitchFamily="34" charset="-122"/>
              </a:rPr>
              <a:t>年上海市“白玉兰纪念奖”。</a:t>
            </a:r>
          </a:p>
        </p:txBody>
      </p:sp>
      <p:sp>
        <p:nvSpPr>
          <p:cNvPr id="32" name="Google Shape;138;p25">
            <a:extLst>
              <a:ext uri="{FF2B5EF4-FFF2-40B4-BE49-F238E27FC236}">
                <a16:creationId xmlns:a16="http://schemas.microsoft.com/office/drawing/2014/main" id="{D5574392-48F4-45A9-A94E-BB0450CFF5D4}"/>
              </a:ext>
            </a:extLst>
          </p:cNvPr>
          <p:cNvSpPr txBox="1"/>
          <p:nvPr/>
        </p:nvSpPr>
        <p:spPr>
          <a:xfrm>
            <a:off x="1691717" y="1615766"/>
            <a:ext cx="2164187" cy="641343"/>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zh-CN" altLang="en-US" sz="800" b="1" dirty="0">
                <a:solidFill>
                  <a:schemeClr val="bg1"/>
                </a:solidFill>
                <a:latin typeface="Arial" panose="020B0604020202020204" pitchFamily="34" charset="0"/>
                <a:cs typeface="Arial" panose="020B0604020202020204" pitchFamily="34" charset="0"/>
              </a:rPr>
              <a:t>报告时间</a:t>
            </a:r>
            <a:r>
              <a:rPr lang="en-US" altLang="zh-CN" sz="800" b="1" dirty="0">
                <a:solidFill>
                  <a:schemeClr val="bg1"/>
                </a:solidFill>
                <a:latin typeface="Arial" panose="020B0604020202020204" pitchFamily="34" charset="0"/>
                <a:cs typeface="Arial" panose="020B0604020202020204" pitchFamily="34" charset="0"/>
              </a:rPr>
              <a:t>:   </a:t>
            </a:r>
            <a:r>
              <a:rPr lang="zh-CN" sz="800" b="1" dirty="0">
                <a:solidFill>
                  <a:schemeClr val="bg1"/>
                </a:solidFill>
                <a:latin typeface="Arial" panose="020B0604020202020204" pitchFamily="34" charset="0"/>
                <a:cs typeface="Arial" panose="020B0604020202020204" pitchFamily="34" charset="0"/>
              </a:rPr>
              <a:t>202</a:t>
            </a:r>
            <a:r>
              <a:rPr lang="en-US" altLang="zh-CN" sz="800" b="1" dirty="0">
                <a:solidFill>
                  <a:schemeClr val="bg1"/>
                </a:solidFill>
                <a:latin typeface="Arial" panose="020B0604020202020204" pitchFamily="34" charset="0"/>
                <a:cs typeface="Arial" panose="020B0604020202020204" pitchFamily="34" charset="0"/>
              </a:rPr>
              <a:t>4</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6-27</a:t>
            </a:r>
            <a:r>
              <a:rPr lang="zh-CN" altLang="en-US"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19:00 </a:t>
            </a:r>
          </a:p>
          <a:p>
            <a:pPr marL="0" marR="0" lvl="0" indent="0" algn="l" rtl="0">
              <a:lnSpc>
                <a:spcPct val="150000"/>
              </a:lnSpc>
              <a:spcBef>
                <a:spcPts val="0"/>
              </a:spcBef>
              <a:spcAft>
                <a:spcPts val="0"/>
              </a:spcAft>
              <a:buNone/>
            </a:pPr>
            <a:r>
              <a:rPr lang="zh-CN" altLang="en-US" sz="800" b="1" dirty="0">
                <a:solidFill>
                  <a:schemeClr val="bg1"/>
                </a:solidFill>
              </a:rPr>
              <a:t>腾讯会议</a:t>
            </a:r>
            <a:r>
              <a:rPr lang="zh-CN" altLang="zh-CN" sz="800" b="1" dirty="0">
                <a:solidFill>
                  <a:schemeClr val="bg1"/>
                </a:solidFill>
              </a:rPr>
              <a:t>:</a:t>
            </a:r>
            <a:r>
              <a:rPr lang="en-US" altLang="zh-CN" sz="800" b="1" dirty="0">
                <a:solidFill>
                  <a:schemeClr val="bg1"/>
                </a:solidFill>
              </a:rPr>
              <a:t>   284-568-908</a:t>
            </a:r>
          </a:p>
          <a:p>
            <a:pPr marL="0" marR="0" lvl="0" indent="0" algn="l" rtl="0">
              <a:lnSpc>
                <a:spcPct val="150000"/>
              </a:lnSpc>
              <a:spcBef>
                <a:spcPts val="0"/>
              </a:spcBef>
              <a:spcAft>
                <a:spcPts val="0"/>
              </a:spcAft>
              <a:buNone/>
            </a:pP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p>
        </p:txBody>
      </p:sp>
      <p:sp>
        <p:nvSpPr>
          <p:cNvPr id="37" name="TextBox 36">
            <a:extLst>
              <a:ext uri="{FF2B5EF4-FFF2-40B4-BE49-F238E27FC236}">
                <a16:creationId xmlns:a16="http://schemas.microsoft.com/office/drawing/2014/main" id="{CF45D086-84B5-3149-9CD9-354654A10266}"/>
              </a:ext>
            </a:extLst>
          </p:cNvPr>
          <p:cNvSpPr txBox="1"/>
          <p:nvPr/>
        </p:nvSpPr>
        <p:spPr>
          <a:xfrm>
            <a:off x="-884122" y="2476752"/>
            <a:ext cx="184731" cy="307777"/>
          </a:xfrm>
          <a:prstGeom prst="rect">
            <a:avLst/>
          </a:prstGeom>
          <a:noFill/>
        </p:spPr>
        <p:txBody>
          <a:bodyPr wrap="none" rtlCol="0">
            <a:spAutoFit/>
          </a:bodyPr>
          <a:lstStyle/>
          <a:p>
            <a:endParaRPr lang="en-US" dirty="0"/>
          </a:p>
        </p:txBody>
      </p:sp>
      <p:pic>
        <p:nvPicPr>
          <p:cNvPr id="30" name="图片 29">
            <a:extLst>
              <a:ext uri="{FF2B5EF4-FFF2-40B4-BE49-F238E27FC236}">
                <a16:creationId xmlns:a16="http://schemas.microsoft.com/office/drawing/2014/main" id="{51D8B319-0EEA-441A-ADC5-3D246927E020}"/>
              </a:ext>
            </a:extLst>
          </p:cNvPr>
          <p:cNvPicPr>
            <a:picLocks noChangeAspect="1"/>
          </p:cNvPicPr>
          <p:nvPr/>
        </p:nvPicPr>
        <p:blipFill rotWithShape="1">
          <a:blip r:embed="rId3">
            <a:extLst>
              <a:ext uri="{28A0092B-C50C-407E-A947-70E740481C1C}">
                <a14:useLocalDpi xmlns:a14="http://schemas.microsoft.com/office/drawing/2010/main" val="0"/>
              </a:ext>
            </a:extLst>
          </a:blip>
          <a:srcRect l="9422" t="8117" r="10100" b="11709"/>
          <a:stretch>
            <a:fillRect/>
          </a:stretch>
        </p:blipFill>
        <p:spPr>
          <a:xfrm>
            <a:off x="2928925" y="56114"/>
            <a:ext cx="269006" cy="267983"/>
          </a:xfrm>
          <a:prstGeom prst="ellipse">
            <a:avLst/>
          </a:prstGeom>
        </p:spPr>
      </p:pic>
      <p:pic>
        <p:nvPicPr>
          <p:cNvPr id="33" name="Picture 2" descr="中山大学孙逸仙纪念医院深汕中心医院2020年行政后勤岗位招聘启事 第二批">
            <a:extLst>
              <a:ext uri="{FF2B5EF4-FFF2-40B4-BE49-F238E27FC236}">
                <a16:creationId xmlns:a16="http://schemas.microsoft.com/office/drawing/2014/main" id="{D4CEDB02-5B63-484E-A161-5875A2E5101C}"/>
              </a:ext>
            </a:extLst>
          </p:cNvPr>
          <p:cNvPicPr>
            <a:picLocks noChangeAspect="1" noChangeArrowheads="1"/>
          </p:cNvPicPr>
          <p:nvPr/>
        </p:nvPicPr>
        <p:blipFill>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3214347" y="43372"/>
            <a:ext cx="354538" cy="2934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a:extLst>
              <a:ext uri="{FF2B5EF4-FFF2-40B4-BE49-F238E27FC236}">
                <a16:creationId xmlns:a16="http://schemas.microsoft.com/office/drawing/2014/main" id="{E4BF5B82-C11C-4496-AE71-B8D6E3A398E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772" b="99239" l="2253" r="96746">
                        <a14:foregroundMark x1="66458" y1="57234" x2="64581" y2="65355"/>
                        <a14:foregroundMark x1="67084" y1="55203" x2="67835" y2="56218"/>
                        <a14:foregroundMark x1="89737" y1="65102" x2="99750" y2="74619"/>
                        <a14:foregroundMark x1="99750" y1="74619" x2="99875" y2="88071"/>
                        <a14:foregroundMark x1="99875" y1="88071" x2="90864" y2="98604"/>
                        <a14:foregroundMark x1="90864" y1="98604" x2="89612" y2="65736"/>
                        <a14:foregroundMark x1="93992" y1="66624" x2="99875" y2="85406"/>
                        <a14:foregroundMark x1="99875" y1="85406" x2="96871" y2="99239"/>
                        <a14:foregroundMark x1="96871" y1="99239" x2="94243" y2="67766"/>
                        <a14:foregroundMark x1="48936" y1="67766" x2="52566" y2="68909"/>
                        <a14:foregroundMark x1="6383" y1="91244" x2="7259" y2="93020"/>
                        <a14:foregroundMark x1="4380" y1="94670" x2="2253" y2="98985"/>
                        <a14:backgroundMark x1="33417" y1="45812" x2="27534" y2="57995"/>
                        <a14:backgroundMark x1="27534" y1="57995" x2="39925" y2="63452"/>
                        <a14:backgroundMark x1="39925" y1="63452" x2="38423" y2="49746"/>
                        <a14:backgroundMark x1="38423" y1="49746" x2="31164" y2="46320"/>
                        <a14:backgroundMark x1="40676" y1="56472" x2="41051" y2="56853"/>
                      </a14:backgroundRemoval>
                    </a14:imgEffect>
                  </a14:imgLayer>
                </a14:imgProps>
              </a:ext>
            </a:extLst>
          </a:blip>
          <a:srcRect l="8409" r="5863"/>
          <a:stretch/>
        </p:blipFill>
        <p:spPr>
          <a:xfrm>
            <a:off x="215174" y="1326562"/>
            <a:ext cx="1351518" cy="1554802"/>
          </a:xfrm>
          <a:prstGeom prst="rect">
            <a:avLst/>
          </a:prstGeom>
        </p:spPr>
      </p:pic>
      <p:grpSp>
        <p:nvGrpSpPr>
          <p:cNvPr id="14" name="组合 13">
            <a:extLst>
              <a:ext uri="{FF2B5EF4-FFF2-40B4-BE49-F238E27FC236}">
                <a16:creationId xmlns:a16="http://schemas.microsoft.com/office/drawing/2014/main" id="{EBBFA195-4BFA-4B1E-963A-38590288563C}"/>
              </a:ext>
            </a:extLst>
          </p:cNvPr>
          <p:cNvGrpSpPr/>
          <p:nvPr/>
        </p:nvGrpSpPr>
        <p:grpSpPr>
          <a:xfrm>
            <a:off x="333976" y="6643464"/>
            <a:ext cx="2921581" cy="2827578"/>
            <a:chOff x="333976" y="6643464"/>
            <a:chExt cx="2921581" cy="2827578"/>
          </a:xfrm>
        </p:grpSpPr>
        <p:sp>
          <p:nvSpPr>
            <p:cNvPr id="4" name="Google Shape;143;p25">
              <a:extLst>
                <a:ext uri="{FF2B5EF4-FFF2-40B4-BE49-F238E27FC236}">
                  <a16:creationId xmlns:a16="http://schemas.microsoft.com/office/drawing/2014/main" id="{E37EC4CA-1F3D-A762-B3EB-AB62475BC690}"/>
                </a:ext>
              </a:extLst>
            </p:cNvPr>
            <p:cNvSpPr/>
            <p:nvPr/>
          </p:nvSpPr>
          <p:spPr>
            <a:xfrm>
              <a:off x="740617" y="6643464"/>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pSp>
          <p:nvGrpSpPr>
            <p:cNvPr id="7" name="组合 6">
              <a:extLst>
                <a:ext uri="{FF2B5EF4-FFF2-40B4-BE49-F238E27FC236}">
                  <a16:creationId xmlns:a16="http://schemas.microsoft.com/office/drawing/2014/main" id="{BCA3C1FF-865B-4678-A753-0B9F2EA2EB1D}"/>
                </a:ext>
              </a:extLst>
            </p:cNvPr>
            <p:cNvGrpSpPr/>
            <p:nvPr/>
          </p:nvGrpSpPr>
          <p:grpSpPr>
            <a:xfrm>
              <a:off x="333976" y="6885748"/>
              <a:ext cx="2921581" cy="2585294"/>
              <a:chOff x="333976" y="6885748"/>
              <a:chExt cx="2921581" cy="2585294"/>
            </a:xfrm>
          </p:grpSpPr>
          <p:grpSp>
            <p:nvGrpSpPr>
              <p:cNvPr id="10" name="组合 9">
                <a:extLst>
                  <a:ext uri="{FF2B5EF4-FFF2-40B4-BE49-F238E27FC236}">
                    <a16:creationId xmlns:a16="http://schemas.microsoft.com/office/drawing/2014/main" id="{025E386E-1D40-4416-969A-ABD828A1453E}"/>
                  </a:ext>
                </a:extLst>
              </p:cNvPr>
              <p:cNvGrpSpPr/>
              <p:nvPr/>
            </p:nvGrpSpPr>
            <p:grpSpPr>
              <a:xfrm>
                <a:off x="1381209" y="8108567"/>
                <a:ext cx="684000" cy="792000"/>
                <a:chOff x="1369793" y="6892093"/>
                <a:chExt cx="684000" cy="792000"/>
              </a:xfrm>
            </p:grpSpPr>
            <p:sp>
              <p:nvSpPr>
                <p:cNvPr id="20" name="Oval 19">
                  <a:extLst>
                    <a:ext uri="{FF2B5EF4-FFF2-40B4-BE49-F238E27FC236}">
                      <a16:creationId xmlns:a16="http://schemas.microsoft.com/office/drawing/2014/main" id="{D7D05F5A-275A-62AF-C15C-1179EB204677}"/>
                    </a:ext>
                  </a:extLst>
                </p:cNvPr>
                <p:cNvSpPr/>
                <p:nvPr/>
              </p:nvSpPr>
              <p:spPr>
                <a:xfrm>
                  <a:off x="1369793" y="6892093"/>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8B18FC59-B385-164E-9989-36A953E22967}"/>
                    </a:ext>
                  </a:extLst>
                </p:cNvPr>
                <p:cNvPicPr>
                  <a:picLocks noChangeAspect="1"/>
                </p:cNvPicPr>
                <p:nvPr/>
              </p:nvPicPr>
              <p:blipFill rotWithShape="1">
                <a:blip r:embed="rId7"/>
                <a:srcRect l="10920" t="7031" r="9268" b="33081"/>
                <a:stretch/>
              </p:blipFill>
              <p:spPr>
                <a:xfrm>
                  <a:off x="1393664" y="6921762"/>
                  <a:ext cx="637108" cy="717083"/>
                </a:xfrm>
                <a:prstGeom prst="ellipse">
                  <a:avLst/>
                </a:prstGeom>
              </p:spPr>
            </p:pic>
          </p:grpSp>
          <p:grpSp>
            <p:nvGrpSpPr>
              <p:cNvPr id="3" name="组合 2">
                <a:extLst>
                  <a:ext uri="{FF2B5EF4-FFF2-40B4-BE49-F238E27FC236}">
                    <a16:creationId xmlns:a16="http://schemas.microsoft.com/office/drawing/2014/main" id="{5F72B7E1-7CDD-4C8D-8B69-B4FA5C742C7D}"/>
                  </a:ext>
                </a:extLst>
              </p:cNvPr>
              <p:cNvGrpSpPr/>
              <p:nvPr/>
            </p:nvGrpSpPr>
            <p:grpSpPr>
              <a:xfrm>
                <a:off x="333976" y="6885748"/>
                <a:ext cx="2921581" cy="2498939"/>
                <a:chOff x="333976" y="6885748"/>
                <a:chExt cx="2921581" cy="2498939"/>
              </a:xfrm>
            </p:grpSpPr>
            <p:grpSp>
              <p:nvGrpSpPr>
                <p:cNvPr id="6" name="Group 5">
                  <a:extLst>
                    <a:ext uri="{FF2B5EF4-FFF2-40B4-BE49-F238E27FC236}">
                      <a16:creationId xmlns:a16="http://schemas.microsoft.com/office/drawing/2014/main" id="{78D7090B-F912-F8F8-5F7E-8C2682413478}"/>
                    </a:ext>
                  </a:extLst>
                </p:cNvPr>
                <p:cNvGrpSpPr/>
                <p:nvPr/>
              </p:nvGrpSpPr>
              <p:grpSpPr>
                <a:xfrm>
                  <a:off x="333976" y="7670307"/>
                  <a:ext cx="1894318" cy="1627259"/>
                  <a:chOff x="912258" y="7093587"/>
                  <a:chExt cx="1894318" cy="1627259"/>
                </a:xfrm>
              </p:grpSpPr>
              <p:sp>
                <p:nvSpPr>
                  <p:cNvPr id="22" name="Google Shape;159;p25">
                    <a:extLst>
                      <a:ext uri="{FF2B5EF4-FFF2-40B4-BE49-F238E27FC236}">
                        <a16:creationId xmlns:a16="http://schemas.microsoft.com/office/drawing/2014/main" id="{77F899E8-E0BA-F8D0-2A9B-1B3BD7F872CF}"/>
                      </a:ext>
                    </a:extLst>
                  </p:cNvPr>
                  <p:cNvSpPr txBox="1"/>
                  <p:nvPr/>
                </p:nvSpPr>
                <p:spPr>
                  <a:xfrm>
                    <a:off x="1770976" y="7093587"/>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 </a:t>
                    </a: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Yat-sen University</a:t>
                    </a:r>
                    <a:endParaRPr lang="en-US" sz="900" i="1" dirty="0">
                      <a:solidFill>
                        <a:schemeClr val="bg1"/>
                      </a:solidFill>
                    </a:endParaRPr>
                  </a:p>
                </p:txBody>
              </p:sp>
              <p:sp>
                <p:nvSpPr>
                  <p:cNvPr id="24" name="Google Shape;160;p25">
                    <a:extLst>
                      <a:ext uri="{FF2B5EF4-FFF2-40B4-BE49-F238E27FC236}">
                        <a16:creationId xmlns:a16="http://schemas.microsoft.com/office/drawing/2014/main" id="{F2F0ECE2-60C1-3C0E-147E-228AD514819C}"/>
                      </a:ext>
                    </a:extLst>
                  </p:cNvPr>
                  <p:cNvSpPr txBox="1"/>
                  <p:nvPr/>
                </p:nvSpPr>
                <p:spPr>
                  <a:xfrm>
                    <a:off x="912258" y="8306147"/>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Jinkai Wang</a:t>
                    </a:r>
                  </a:p>
                  <a:p>
                    <a:pPr marL="0" lvl="0" indent="0" algn="ctr" rtl="0">
                      <a:lnSpc>
                        <a:spcPct val="115000"/>
                      </a:lnSpc>
                      <a:spcBef>
                        <a:spcPts val="0"/>
                      </a:spcBef>
                      <a:spcAft>
                        <a:spcPts val="0"/>
                      </a:spcAft>
                      <a:buNone/>
                    </a:pPr>
                    <a:r>
                      <a:rPr lang="en-US" altLang="zh-CN" sz="500" i="1" dirty="0">
                        <a:solidFill>
                          <a:schemeClr val="bg1"/>
                        </a:solidFill>
                      </a:rPr>
                      <a:t>Sun Yat-sen University</a:t>
                    </a:r>
                  </a:p>
                </p:txBody>
              </p:sp>
            </p:grpSp>
            <p:grpSp>
              <p:nvGrpSpPr>
                <p:cNvPr id="8" name="Group 7">
                  <a:extLst>
                    <a:ext uri="{FF2B5EF4-FFF2-40B4-BE49-F238E27FC236}">
                      <a16:creationId xmlns:a16="http://schemas.microsoft.com/office/drawing/2014/main" id="{2EC33843-ACB7-DAA2-29AE-B7E35CE10073}"/>
                    </a:ext>
                  </a:extLst>
                </p:cNvPr>
                <p:cNvGrpSpPr/>
                <p:nvPr/>
              </p:nvGrpSpPr>
              <p:grpSpPr>
                <a:xfrm>
                  <a:off x="496505" y="8114675"/>
                  <a:ext cx="684000" cy="792000"/>
                  <a:chOff x="5913033" y="3871168"/>
                  <a:chExt cx="684000" cy="792000"/>
                </a:xfrm>
              </p:grpSpPr>
              <p:sp>
                <p:nvSpPr>
                  <p:cNvPr id="18" name="Oval 17">
                    <a:extLst>
                      <a:ext uri="{FF2B5EF4-FFF2-40B4-BE49-F238E27FC236}">
                        <a16:creationId xmlns:a16="http://schemas.microsoft.com/office/drawing/2014/main" id="{C7C48833-03D4-74C9-86EE-7C12147213C0}"/>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erson wearing glasses&#10;&#10;Description automatically generated with medium confidence">
                    <a:extLst>
                      <a:ext uri="{FF2B5EF4-FFF2-40B4-BE49-F238E27FC236}">
                        <a16:creationId xmlns:a16="http://schemas.microsoft.com/office/drawing/2014/main" id="{84BAB0C9-91B3-21CA-7ECD-495AC51DAA9D}"/>
                      </a:ext>
                    </a:extLst>
                  </p:cNvPr>
                  <p:cNvPicPr>
                    <a:picLocks noChangeAspect="1"/>
                  </p:cNvPicPr>
                  <p:nvPr/>
                </p:nvPicPr>
                <p:blipFill>
                  <a:blip r:embed="rId8"/>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12" name="Group 11">
                  <a:extLst>
                    <a:ext uri="{FF2B5EF4-FFF2-40B4-BE49-F238E27FC236}">
                      <a16:creationId xmlns:a16="http://schemas.microsoft.com/office/drawing/2014/main" id="{43C2CE54-FABC-158D-C915-0F624EE1DC34}"/>
                    </a:ext>
                  </a:extLst>
                </p:cNvPr>
                <p:cNvGrpSpPr/>
                <p:nvPr/>
              </p:nvGrpSpPr>
              <p:grpSpPr>
                <a:xfrm>
                  <a:off x="1381209" y="6885748"/>
                  <a:ext cx="684000" cy="792000"/>
                  <a:chOff x="4618962" y="4439067"/>
                  <a:chExt cx="684000" cy="792000"/>
                </a:xfrm>
              </p:grpSpPr>
              <p:sp>
                <p:nvSpPr>
                  <p:cNvPr id="13" name="Oval 12">
                    <a:extLst>
                      <a:ext uri="{FF2B5EF4-FFF2-40B4-BE49-F238E27FC236}">
                        <a16:creationId xmlns:a16="http://schemas.microsoft.com/office/drawing/2014/main" id="{2A159017-082C-5A12-83D4-327E68814AFD}"/>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erson wearing glasses and a suit&#10;&#10;Description automatically generated with medium confidence">
                    <a:extLst>
                      <a:ext uri="{FF2B5EF4-FFF2-40B4-BE49-F238E27FC236}">
                        <a16:creationId xmlns:a16="http://schemas.microsoft.com/office/drawing/2014/main" id="{7E8B09DE-F338-FB7D-6BBF-3A25B59C8459}"/>
                      </a:ext>
                    </a:extLst>
                  </p:cNvPr>
                  <p:cNvPicPr>
                    <a:picLocks noChangeAspect="1"/>
                  </p:cNvPicPr>
                  <p:nvPr/>
                </p:nvPicPr>
                <p:blipFill>
                  <a:blip r:embed="rId9"/>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29" name="Google Shape;160;p25">
                  <a:extLst>
                    <a:ext uri="{FF2B5EF4-FFF2-40B4-BE49-F238E27FC236}">
                      <a16:creationId xmlns:a16="http://schemas.microsoft.com/office/drawing/2014/main" id="{036DC09B-98C8-4578-8D8D-66DE9368626A}"/>
                    </a:ext>
                  </a:extLst>
                </p:cNvPr>
                <p:cNvSpPr txBox="1"/>
                <p:nvPr/>
              </p:nvSpPr>
              <p:spPr>
                <a:xfrm>
                  <a:off x="2062277" y="8881503"/>
                  <a:ext cx="119328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Liang Xu</a:t>
                  </a:r>
                  <a:r>
                    <a:rPr lang="en-US" altLang="zh-CN" sz="500" i="1" dirty="0">
                      <a:solidFill>
                        <a:schemeClr val="bg1"/>
                      </a:solidFill>
                    </a:rPr>
                    <a:t> </a:t>
                  </a:r>
                </a:p>
                <a:p>
                  <a:pPr marL="0" lvl="0" indent="0" algn="ctr" rtl="0">
                    <a:lnSpc>
                      <a:spcPct val="115000"/>
                    </a:lnSpc>
                    <a:spcBef>
                      <a:spcPts val="0"/>
                    </a:spcBef>
                    <a:spcAft>
                      <a:spcPts val="0"/>
                    </a:spcAft>
                    <a:buNone/>
                  </a:pPr>
                  <a:r>
                    <a:rPr lang="en-US" altLang="zh-CN" sz="500" i="1" dirty="0">
                      <a:solidFill>
                        <a:schemeClr val="bg1"/>
                      </a:solidFill>
                    </a:rPr>
                    <a:t>Sun Yat-sen University</a:t>
                  </a:r>
                </a:p>
                <a:p>
                  <a:pPr marL="0" lvl="0" indent="0" algn="ctr" rtl="0">
                    <a:lnSpc>
                      <a:spcPct val="115000"/>
                    </a:lnSpc>
                    <a:spcBef>
                      <a:spcPts val="0"/>
                    </a:spcBef>
                    <a:spcAft>
                      <a:spcPts val="0"/>
                    </a:spcAft>
                    <a:buNone/>
                  </a:pPr>
                  <a:endParaRPr sz="500" i="1" dirty="0">
                    <a:solidFill>
                      <a:schemeClr val="bg1"/>
                    </a:solidFill>
                  </a:endParaRPr>
                </a:p>
              </p:txBody>
            </p:sp>
            <p:grpSp>
              <p:nvGrpSpPr>
                <p:cNvPr id="35" name="组合 34">
                  <a:extLst>
                    <a:ext uri="{FF2B5EF4-FFF2-40B4-BE49-F238E27FC236}">
                      <a16:creationId xmlns:a16="http://schemas.microsoft.com/office/drawing/2014/main" id="{5F3675CD-BC42-48A3-B39A-DB598D77D218}"/>
                    </a:ext>
                  </a:extLst>
                </p:cNvPr>
                <p:cNvGrpSpPr/>
                <p:nvPr/>
              </p:nvGrpSpPr>
              <p:grpSpPr>
                <a:xfrm>
                  <a:off x="2293793" y="8085556"/>
                  <a:ext cx="698050" cy="822442"/>
                  <a:chOff x="867860" y="6166772"/>
                  <a:chExt cx="683895" cy="791845"/>
                </a:xfrm>
              </p:grpSpPr>
              <p:sp>
                <p:nvSpPr>
                  <p:cNvPr id="36" name="Oval 29">
                    <a:extLst>
                      <a:ext uri="{FF2B5EF4-FFF2-40B4-BE49-F238E27FC236}">
                        <a16:creationId xmlns:a16="http://schemas.microsoft.com/office/drawing/2014/main" id="{D75C8D29-E65A-4EB3-8732-CE5D02587D49}"/>
                      </a:ext>
                    </a:extLst>
                  </p:cNvPr>
                  <p:cNvSpPr/>
                  <p:nvPr/>
                </p:nvSpPr>
                <p:spPr>
                  <a:xfrm>
                    <a:off x="867860" y="6166772"/>
                    <a:ext cx="683895" cy="7918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图片 38">
                    <a:extLst>
                      <a:ext uri="{FF2B5EF4-FFF2-40B4-BE49-F238E27FC236}">
                        <a16:creationId xmlns:a16="http://schemas.microsoft.com/office/drawing/2014/main" id="{F9E81592-166E-46AB-8809-807F7DB75044}"/>
                      </a:ext>
                    </a:extLst>
                  </p:cNvPr>
                  <p:cNvPicPr>
                    <a:picLocks noChangeAspect="1"/>
                  </p:cNvPicPr>
                  <p:nvPr/>
                </p:nvPicPr>
                <p:blipFill rotWithShape="1">
                  <a:blip r:embed="rId10"/>
                  <a:srcRect l="11587" t="-745" r="20316" b="56648"/>
                  <a:stretch/>
                </p:blipFill>
                <p:spPr>
                  <a:xfrm>
                    <a:off x="904740" y="6254885"/>
                    <a:ext cx="622688" cy="664592"/>
                  </a:xfrm>
                  <a:prstGeom prst="ellipse">
                    <a:avLst/>
                  </a:prstGeom>
                </p:spPr>
              </p:pic>
            </p:grpSp>
          </p:grpSp>
          <p:sp>
            <p:nvSpPr>
              <p:cNvPr id="42" name="Google Shape;160;p25">
                <a:extLst>
                  <a:ext uri="{FF2B5EF4-FFF2-40B4-BE49-F238E27FC236}">
                    <a16:creationId xmlns:a16="http://schemas.microsoft.com/office/drawing/2014/main" id="{A2E27720-3814-4E5C-B47A-DA010F5F6A81}"/>
                  </a:ext>
                </a:extLst>
              </p:cNvPr>
              <p:cNvSpPr txBox="1"/>
              <p:nvPr/>
            </p:nvSpPr>
            <p:spPr>
              <a:xfrm>
                <a:off x="1183900" y="8879372"/>
                <a:ext cx="119328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Zhichao Miao</a:t>
                </a:r>
                <a:r>
                  <a:rPr lang="en-US" altLang="zh-CN" sz="500" i="1" dirty="0">
                    <a:solidFill>
                      <a:schemeClr val="bg1"/>
                    </a:solidFill>
                  </a:rPr>
                  <a:t> </a:t>
                </a: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a:p>
                <a:pPr marL="0" lvl="0" indent="0" algn="ctr" rtl="0">
                  <a:lnSpc>
                    <a:spcPct val="115000"/>
                  </a:lnSpc>
                  <a:spcBef>
                    <a:spcPts val="0"/>
                  </a:spcBef>
                  <a:spcAft>
                    <a:spcPts val="0"/>
                  </a:spcAft>
                  <a:buNone/>
                </a:pPr>
                <a:endParaRPr sz="500" i="1" dirty="0">
                  <a:solidFill>
                    <a:schemeClr val="bg1"/>
                  </a:solidFill>
                </a:endParaRPr>
              </a:p>
            </p:txBody>
          </p:sp>
        </p:grpSp>
      </p:grpSp>
      <p:pic>
        <p:nvPicPr>
          <p:cNvPr id="40" name="图片 39">
            <a:extLst>
              <a:ext uri="{FF2B5EF4-FFF2-40B4-BE49-F238E27FC236}">
                <a16:creationId xmlns:a16="http://schemas.microsoft.com/office/drawing/2014/main" id="{9ECDAAA2-B7C5-4206-B791-DCEA552A8425}"/>
              </a:ext>
            </a:extLst>
          </p:cNvPr>
          <p:cNvPicPr>
            <a:picLocks noChangeAspect="1"/>
          </p:cNvPicPr>
          <p:nvPr/>
        </p:nvPicPr>
        <p:blipFill>
          <a:blip r:embed="rId11"/>
          <a:stretch>
            <a:fillRect/>
          </a:stretch>
        </p:blipFill>
        <p:spPr>
          <a:xfrm>
            <a:off x="1991444" y="2348627"/>
            <a:ext cx="679984" cy="642797"/>
          </a:xfrm>
          <a:prstGeom prst="rect">
            <a:avLst/>
          </a:prstGeom>
        </p:spPr>
      </p:pic>
      <p:pic>
        <p:nvPicPr>
          <p:cNvPr id="41" name="图片 53">
            <a:extLst>
              <a:ext uri="{FF2B5EF4-FFF2-40B4-BE49-F238E27FC236}">
                <a16:creationId xmlns:a16="http://schemas.microsoft.com/office/drawing/2014/main" id="{1E861800-B721-40B7-8302-F071080E96E1}"/>
              </a:ext>
            </a:extLst>
          </p:cNvPr>
          <p:cNvPicPr>
            <a:picLocks noChangeAspect="1"/>
          </p:cNvPicPr>
          <p:nvPr/>
        </p:nvPicPr>
        <p:blipFill rotWithShape="1">
          <a:blip r:embed="rId12"/>
          <a:srcRect l="3171" t="3554" r="2556" b="2805"/>
          <a:stretch/>
        </p:blipFill>
        <p:spPr>
          <a:xfrm>
            <a:off x="2804050" y="2346012"/>
            <a:ext cx="649769" cy="6454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134568" y="3214155"/>
            <a:ext cx="3299021"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Dr. </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Alastair </a:t>
            </a:r>
            <a:r>
              <a:rPr lang="en-US" altLang="zh-CN" sz="1200" b="1" dirty="0" err="1">
                <a:solidFill>
                  <a:schemeClr val="lt1"/>
                </a:solidFill>
                <a:effectLst>
                  <a:outerShdw blurRad="373812" dist="38100" algn="l" rotWithShape="0">
                    <a:prstClr val="black"/>
                  </a:outerShdw>
                </a:effectLst>
                <a:latin typeface="Calibri" panose="020F0502020204030204"/>
                <a:cs typeface="Calibri" panose="020F0502020204030204"/>
              </a:rPr>
              <a:t>Murchie</a:t>
            </a:r>
            <a:endParaRPr lang="en-US"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F</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udan University</a:t>
            </a:r>
            <a:endParaRPr lang="en-US"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9" name="Google Shape;133;p25"/>
          <p:cNvSpPr/>
          <p:nvPr/>
        </p:nvSpPr>
        <p:spPr>
          <a:xfrm>
            <a:off x="-29210" y="927100"/>
            <a:ext cx="3658870" cy="537459"/>
          </a:xfrm>
          <a:prstGeom prst="rect">
            <a:avLst/>
          </a:prstGeom>
          <a:noFill/>
          <a:ln>
            <a:noFill/>
          </a:ln>
        </p:spPr>
        <p:txBody>
          <a:bodyPr spcFirstLastPara="1" wrap="square" lIns="86550" tIns="43250" rIns="86550" bIns="43250" anchor="ctr" anchorCtr="0">
            <a:noAutofit/>
          </a:bodyPr>
          <a:lstStyle/>
          <a:p>
            <a:pPr algn="ctr"/>
            <a:r>
              <a:rPr lang="en-US" altLang="zh-CN"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Cofactor Binding Triggers Rapid Conformational </a:t>
            </a:r>
            <a:r>
              <a:rPr lang="en-US" altLang="zh-CN" sz="1200" b="1" dirty="0" err="1">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Remodelling</a:t>
            </a:r>
            <a:r>
              <a:rPr lang="en-US" altLang="zh-CN"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 of the Active Site of a Methyltransferase Ribozyme</a:t>
            </a:r>
            <a:endPar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endParaRPr>
          </a:p>
        </p:txBody>
      </p:sp>
      <p:sp>
        <p:nvSpPr>
          <p:cNvPr id="10" name="Google Shape;138;p25"/>
          <p:cNvSpPr txBox="1"/>
          <p:nvPr/>
        </p:nvSpPr>
        <p:spPr>
          <a:xfrm>
            <a:off x="1586730" y="1674567"/>
            <a:ext cx="2042930" cy="826008"/>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US" altLang="zh-CN" sz="800" b="1" dirty="0">
                <a:solidFill>
                  <a:schemeClr val="bg1"/>
                </a:solidFill>
                <a:latin typeface="Arial" panose="020B0604020202020204" pitchFamily="34" charset="0"/>
                <a:cs typeface="Arial" panose="020B0604020202020204" pitchFamily="34" charset="0"/>
              </a:rPr>
              <a:t>Time</a:t>
            </a:r>
            <a:r>
              <a:rPr lang="zh-CN" altLang="en-US"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(China):   </a:t>
            </a:r>
            <a:r>
              <a:rPr lang="zh-CN" sz="800" b="1" dirty="0">
                <a:solidFill>
                  <a:schemeClr val="bg1"/>
                </a:solidFill>
                <a:latin typeface="Arial" panose="020B0604020202020204" pitchFamily="34" charset="0"/>
                <a:cs typeface="Arial" panose="020B0604020202020204" pitchFamily="34" charset="0"/>
              </a:rPr>
              <a:t>202</a:t>
            </a:r>
            <a:r>
              <a:rPr lang="en-US" altLang="zh-CN" sz="800" b="1" dirty="0">
                <a:solidFill>
                  <a:schemeClr val="bg1"/>
                </a:solidFill>
                <a:latin typeface="Arial" panose="020B0604020202020204" pitchFamily="34" charset="0"/>
                <a:cs typeface="Arial" panose="020B0604020202020204" pitchFamily="34" charset="0"/>
              </a:rPr>
              <a:t>4</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6-27</a:t>
            </a:r>
            <a:r>
              <a:rPr lang="zh-CN" altLang="en-US"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19:00</a:t>
            </a:r>
          </a:p>
          <a:p>
            <a:pPr>
              <a:lnSpc>
                <a:spcPct val="150000"/>
              </a:lnSpc>
            </a:pPr>
            <a:r>
              <a:rPr lang="en-US" altLang="zh-CN" sz="800" b="1" dirty="0">
                <a:solidFill>
                  <a:schemeClr val="bg1"/>
                </a:solidFill>
                <a:latin typeface="Arial" panose="020B0604020202020204" pitchFamily="34" charset="0"/>
                <a:cs typeface="Arial" panose="020B0604020202020204" pitchFamily="34" charset="0"/>
              </a:rPr>
              <a:t>Time</a:t>
            </a:r>
            <a:r>
              <a:rPr lang="zh-CN" altLang="en-US"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(UK):        </a:t>
            </a:r>
            <a:r>
              <a:rPr lang="zh-CN" sz="800" b="1" dirty="0">
                <a:solidFill>
                  <a:schemeClr val="bg1"/>
                </a:solidFill>
                <a:latin typeface="Arial" panose="020B0604020202020204" pitchFamily="34" charset="0"/>
                <a:cs typeface="Arial" panose="020B0604020202020204" pitchFamily="34" charset="0"/>
              </a:rPr>
              <a:t>202</a:t>
            </a:r>
            <a:r>
              <a:rPr lang="en-US" altLang="zh-CN" sz="800" b="1" dirty="0">
                <a:solidFill>
                  <a:schemeClr val="bg1"/>
                </a:solidFill>
                <a:latin typeface="Arial" panose="020B0604020202020204" pitchFamily="34" charset="0"/>
                <a:cs typeface="Arial" panose="020B0604020202020204" pitchFamily="34" charset="0"/>
              </a:rPr>
              <a:t>4</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6-27</a:t>
            </a:r>
            <a:r>
              <a:rPr lang="zh-CN" altLang="en-US"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12:00</a:t>
            </a:r>
          </a:p>
          <a:p>
            <a:pPr>
              <a:lnSpc>
                <a:spcPct val="150000"/>
              </a:lnSpc>
            </a:pPr>
            <a:r>
              <a:rPr lang="en-US" altLang="zh-CN" sz="800" b="1" dirty="0">
                <a:solidFill>
                  <a:schemeClr val="bg1"/>
                </a:solidFill>
                <a:latin typeface="Arial" panose="020B0604020202020204" pitchFamily="34" charset="0"/>
                <a:cs typeface="Arial" panose="020B0604020202020204" pitchFamily="34" charset="0"/>
              </a:rPr>
              <a:t>Tencent Meeting:   </a:t>
            </a:r>
            <a:r>
              <a:rPr lang="en-US" altLang="zh-CN" sz="800" b="1" dirty="0">
                <a:solidFill>
                  <a:schemeClr val="bg1"/>
                </a:solidFill>
              </a:rPr>
              <a:t>284-568-908</a:t>
            </a:r>
            <a:endParaRPr lang="en-US" altLang="zh-CN" sz="800" b="1" dirty="0">
              <a:solidFill>
                <a:schemeClr val="bg1"/>
              </a:solidFill>
              <a:latin typeface="Arial" panose="020B0604020202020204" pitchFamily="34" charset="0"/>
              <a:cs typeface="Arial" panose="020B0604020202020204" pitchFamily="34" charset="0"/>
            </a:endParaRPr>
          </a:p>
          <a:p>
            <a:pPr>
              <a:lnSpc>
                <a:spcPct val="150000"/>
              </a:lnSpc>
            </a:pPr>
            <a:r>
              <a:rPr lang="en-US" altLang="zh-CN" sz="800" b="1" dirty="0" err="1">
                <a:solidFill>
                  <a:schemeClr val="bg1"/>
                </a:solidFill>
                <a:latin typeface="Arial" panose="020B0604020202020204" pitchFamily="34" charset="0"/>
                <a:cs typeface="Arial" panose="020B0604020202020204" pitchFamily="34" charset="0"/>
              </a:rPr>
              <a:t>bilibili</a:t>
            </a:r>
            <a:r>
              <a:rPr lang="zh-CN" altLang="en-US"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US" altLang="zh-CN" sz="800" b="1" dirty="0">
              <a:solidFill>
                <a:schemeClr val="bg1"/>
              </a:solidFill>
              <a:latin typeface="Arial" panose="020B0604020202020204" pitchFamily="34" charset="0"/>
              <a:cs typeface="Arial" panose="020B0604020202020204" pitchFamily="34" charset="0"/>
            </a:endParaRPr>
          </a:p>
        </p:txBody>
      </p:sp>
      <p:sp>
        <p:nvSpPr>
          <p:cNvPr id="38" name="TextBox 12">
            <a:extLst>
              <a:ext uri="{FF2B5EF4-FFF2-40B4-BE49-F238E27FC236}">
                <a16:creationId xmlns:a16="http://schemas.microsoft.com/office/drawing/2014/main" id="{96F26194-9376-EB42-A2CA-DC4B0D66AE90}"/>
              </a:ext>
            </a:extLst>
          </p:cNvPr>
          <p:cNvSpPr txBox="1"/>
          <p:nvPr/>
        </p:nvSpPr>
        <p:spPr>
          <a:xfrm>
            <a:off x="0" y="3855134"/>
            <a:ext cx="3600450" cy="3148999"/>
          </a:xfrm>
          <a:prstGeom prst="rect">
            <a:avLst/>
          </a:prstGeom>
          <a:noFill/>
        </p:spPr>
        <p:txBody>
          <a:bodyPr wrap="square">
            <a:noAutofit/>
          </a:bodyPr>
          <a:lstStyle/>
          <a:p>
            <a:pPr algn="just"/>
            <a:r>
              <a:rPr lang="en-US" altLang="zh-CN" sz="1000" b="1" dirty="0">
                <a:solidFill>
                  <a:schemeClr val="bg1"/>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Introduction:</a:t>
            </a:r>
          </a:p>
          <a:p>
            <a:pPr algn="just"/>
            <a:r>
              <a:rPr lang="en-US" altLang="zh-CN" sz="800" b="1" dirty="0">
                <a:solidFill>
                  <a:schemeClr val="bg1"/>
                </a:solidFill>
                <a:latin typeface="Times New Roman" panose="02020603050405020304" pitchFamily="18" charset="0"/>
                <a:ea typeface="Microsoft YaHei UI" panose="020B0503020204020204" pitchFamily="34" charset="-122"/>
                <a:cs typeface="Times New Roman" panose="02020603050405020304" pitchFamily="18" charset="0"/>
              </a:rPr>
              <a:t>Professor Alastair </a:t>
            </a:r>
            <a:r>
              <a:rPr lang="en-US" altLang="zh-CN" sz="800" b="1" dirty="0" err="1">
                <a:solidFill>
                  <a:schemeClr val="bg1"/>
                </a:solidFill>
                <a:latin typeface="Times New Roman" panose="02020603050405020304" pitchFamily="18" charset="0"/>
                <a:ea typeface="Microsoft YaHei UI" panose="020B0503020204020204" pitchFamily="34" charset="-122"/>
                <a:cs typeface="Times New Roman" panose="02020603050405020304" pitchFamily="18" charset="0"/>
              </a:rPr>
              <a:t>Murchie</a:t>
            </a:r>
            <a:r>
              <a:rPr lang="en-US" altLang="zh-CN" sz="800" b="1" dirty="0">
                <a:solidFill>
                  <a:schemeClr val="bg1"/>
                </a:solidFill>
                <a:latin typeface="Times New Roman" panose="02020603050405020304" pitchFamily="18" charset="0"/>
                <a:ea typeface="Microsoft YaHei UI" panose="020B0503020204020204" pitchFamily="34" charset="-122"/>
                <a:cs typeface="Times New Roman" panose="02020603050405020304" pitchFamily="18" charset="0"/>
              </a:rPr>
              <a:t>, Professor and PhD Supervisor of the Institute of Biomedical Sciences, Fudan University, graduated from the Department of Biochemistry and Molecular Biology, University of Dundee, UK, in 1994, and worked as a postdoctoral fellow and senior researcher at the Department of Biochemistry, University of Dundee, UK, in 1994-1998, and as Chief R&amp;D Officer of </a:t>
            </a:r>
            <a:r>
              <a:rPr lang="en-US" altLang="zh-CN" sz="800" b="1" dirty="0" err="1">
                <a:solidFill>
                  <a:schemeClr val="bg1"/>
                </a:solidFill>
                <a:latin typeface="Times New Roman" panose="02020603050405020304" pitchFamily="18" charset="0"/>
                <a:ea typeface="Microsoft YaHei UI" panose="020B0503020204020204" pitchFamily="34" charset="-122"/>
                <a:cs typeface="Times New Roman" panose="02020603050405020304" pitchFamily="18" charset="0"/>
              </a:rPr>
              <a:t>Ribotargets</a:t>
            </a:r>
            <a:r>
              <a:rPr lang="en-US" altLang="zh-CN" sz="800" b="1" dirty="0">
                <a:solidFill>
                  <a:schemeClr val="bg1"/>
                </a:solidFill>
                <a:latin typeface="Times New Roman" panose="02020603050405020304" pitchFamily="18" charset="0"/>
                <a:ea typeface="Microsoft YaHei UI" panose="020B0503020204020204" pitchFamily="34" charset="-122"/>
                <a:cs typeface="Times New Roman" panose="02020603050405020304" pitchFamily="18" charset="0"/>
              </a:rPr>
              <a:t>, a new drug development company in Cambridge, UK, in 1998-2003. Professor </a:t>
            </a:r>
            <a:r>
              <a:rPr lang="en-US" altLang="zh-CN" sz="800" b="1" dirty="0" err="1">
                <a:solidFill>
                  <a:schemeClr val="bg1"/>
                </a:solidFill>
                <a:latin typeface="Times New Roman" panose="02020603050405020304" pitchFamily="18" charset="0"/>
                <a:ea typeface="Microsoft YaHei UI" panose="020B0503020204020204" pitchFamily="34" charset="-122"/>
                <a:cs typeface="Times New Roman" panose="02020603050405020304" pitchFamily="18" charset="0"/>
              </a:rPr>
              <a:t>Murchie's</a:t>
            </a:r>
            <a:r>
              <a:rPr lang="en-US" altLang="zh-CN" sz="800" b="1" dirty="0">
                <a:solidFill>
                  <a:schemeClr val="bg1"/>
                </a:solidFill>
                <a:latin typeface="Times New Roman" panose="02020603050405020304" pitchFamily="18" charset="0"/>
                <a:ea typeface="Microsoft YaHei UI" panose="020B0503020204020204" pitchFamily="34" charset="-122"/>
                <a:cs typeface="Times New Roman" panose="02020603050405020304" pitchFamily="18" charset="0"/>
              </a:rPr>
              <a:t> main research interests are (1) Advanced structure and biological function of nucleic acids, including the discovery of novel riboswitches and ribozymes, their structure and function, and their impact on gene expression and regulation, effects on gene expression and regulation, RNA modification and its biological functions, RNA epigenetics in disease and stem cells. (2) Interaction between non-coding RNAs and small molecules regulates the expression of antibiotic resistance genes. He was awarded the 2015 Shanghai Magnolia Memorial Prize.</a:t>
            </a:r>
            <a:endParaRPr lang="en-GB" sz="800" dirty="0">
              <a:solidFill>
                <a:schemeClr val="bg1"/>
              </a:solidFill>
              <a:latin typeface="+mn-lt"/>
              <a:ea typeface="Microsoft YaHei UI" panose="020B0503020204020204" pitchFamily="34" charset="-122"/>
            </a:endParaRPr>
          </a:p>
        </p:txBody>
      </p:sp>
      <p:grpSp>
        <p:nvGrpSpPr>
          <p:cNvPr id="49" name="组合 48">
            <a:extLst>
              <a:ext uri="{FF2B5EF4-FFF2-40B4-BE49-F238E27FC236}">
                <a16:creationId xmlns:a16="http://schemas.microsoft.com/office/drawing/2014/main" id="{D447F59F-240C-416D-B9C9-A2053DD3364C}"/>
              </a:ext>
            </a:extLst>
          </p:cNvPr>
          <p:cNvGrpSpPr/>
          <p:nvPr/>
        </p:nvGrpSpPr>
        <p:grpSpPr>
          <a:xfrm>
            <a:off x="333976" y="6643464"/>
            <a:ext cx="2921581" cy="2827578"/>
            <a:chOff x="333976" y="6643464"/>
            <a:chExt cx="2921581" cy="2827578"/>
          </a:xfrm>
        </p:grpSpPr>
        <p:sp>
          <p:nvSpPr>
            <p:cNvPr id="58" name="Google Shape;143;p25">
              <a:extLst>
                <a:ext uri="{FF2B5EF4-FFF2-40B4-BE49-F238E27FC236}">
                  <a16:creationId xmlns:a16="http://schemas.microsoft.com/office/drawing/2014/main" id="{C0C796B3-B5E1-4DF3-B035-1403578A6AA5}"/>
                </a:ext>
              </a:extLst>
            </p:cNvPr>
            <p:cNvSpPr/>
            <p:nvPr/>
          </p:nvSpPr>
          <p:spPr>
            <a:xfrm>
              <a:off x="740617" y="6643464"/>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pSp>
          <p:nvGrpSpPr>
            <p:cNvPr id="62" name="组合 61">
              <a:extLst>
                <a:ext uri="{FF2B5EF4-FFF2-40B4-BE49-F238E27FC236}">
                  <a16:creationId xmlns:a16="http://schemas.microsoft.com/office/drawing/2014/main" id="{9BEDEDFC-4A2D-423C-9EC1-532A71C1C32D}"/>
                </a:ext>
              </a:extLst>
            </p:cNvPr>
            <p:cNvGrpSpPr/>
            <p:nvPr/>
          </p:nvGrpSpPr>
          <p:grpSpPr>
            <a:xfrm>
              <a:off x="333976" y="6885748"/>
              <a:ext cx="2921581" cy="2585294"/>
              <a:chOff x="333976" y="6885748"/>
              <a:chExt cx="2921581" cy="2585294"/>
            </a:xfrm>
          </p:grpSpPr>
          <p:grpSp>
            <p:nvGrpSpPr>
              <p:cNvPr id="63" name="组合 62">
                <a:extLst>
                  <a:ext uri="{FF2B5EF4-FFF2-40B4-BE49-F238E27FC236}">
                    <a16:creationId xmlns:a16="http://schemas.microsoft.com/office/drawing/2014/main" id="{B9863E71-E023-438C-A7C5-327E1109705A}"/>
                  </a:ext>
                </a:extLst>
              </p:cNvPr>
              <p:cNvGrpSpPr/>
              <p:nvPr/>
            </p:nvGrpSpPr>
            <p:grpSpPr>
              <a:xfrm>
                <a:off x="1381209" y="8108567"/>
                <a:ext cx="684000" cy="792000"/>
                <a:chOff x="1369793" y="6892093"/>
                <a:chExt cx="684000" cy="792000"/>
              </a:xfrm>
            </p:grpSpPr>
            <p:sp>
              <p:nvSpPr>
                <p:cNvPr id="79" name="Oval 19">
                  <a:extLst>
                    <a:ext uri="{FF2B5EF4-FFF2-40B4-BE49-F238E27FC236}">
                      <a16:creationId xmlns:a16="http://schemas.microsoft.com/office/drawing/2014/main" id="{24A852B3-666A-4748-A4B3-AEAA54244A10}"/>
                    </a:ext>
                  </a:extLst>
                </p:cNvPr>
                <p:cNvSpPr/>
                <p:nvPr/>
              </p:nvSpPr>
              <p:spPr>
                <a:xfrm>
                  <a:off x="1369793" y="6892093"/>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30">
                  <a:extLst>
                    <a:ext uri="{FF2B5EF4-FFF2-40B4-BE49-F238E27FC236}">
                      <a16:creationId xmlns:a16="http://schemas.microsoft.com/office/drawing/2014/main" id="{B93F0690-0E3A-4194-8DAF-3CDCF3E9FCFC}"/>
                    </a:ext>
                  </a:extLst>
                </p:cNvPr>
                <p:cNvPicPr>
                  <a:picLocks noChangeAspect="1"/>
                </p:cNvPicPr>
                <p:nvPr/>
              </p:nvPicPr>
              <p:blipFill rotWithShape="1">
                <a:blip r:embed="rId3"/>
                <a:srcRect l="10920" t="7031" r="9268" b="33081"/>
                <a:stretch/>
              </p:blipFill>
              <p:spPr>
                <a:xfrm>
                  <a:off x="1393664" y="6921762"/>
                  <a:ext cx="637108" cy="717083"/>
                </a:xfrm>
                <a:prstGeom prst="ellipse">
                  <a:avLst/>
                </a:prstGeom>
              </p:spPr>
            </p:pic>
          </p:grpSp>
          <p:grpSp>
            <p:nvGrpSpPr>
              <p:cNvPr id="64" name="组合 63">
                <a:extLst>
                  <a:ext uri="{FF2B5EF4-FFF2-40B4-BE49-F238E27FC236}">
                    <a16:creationId xmlns:a16="http://schemas.microsoft.com/office/drawing/2014/main" id="{14838F44-8EE8-4915-AC4C-982128158D80}"/>
                  </a:ext>
                </a:extLst>
              </p:cNvPr>
              <p:cNvGrpSpPr/>
              <p:nvPr/>
            </p:nvGrpSpPr>
            <p:grpSpPr>
              <a:xfrm>
                <a:off x="333976" y="6885748"/>
                <a:ext cx="2921581" cy="2498939"/>
                <a:chOff x="333976" y="6885748"/>
                <a:chExt cx="2921581" cy="2498939"/>
              </a:xfrm>
            </p:grpSpPr>
            <p:grpSp>
              <p:nvGrpSpPr>
                <p:cNvPr id="66" name="Group 5">
                  <a:extLst>
                    <a:ext uri="{FF2B5EF4-FFF2-40B4-BE49-F238E27FC236}">
                      <a16:creationId xmlns:a16="http://schemas.microsoft.com/office/drawing/2014/main" id="{C2B30B3D-B625-4377-BA95-0DE91889DE0A}"/>
                    </a:ext>
                  </a:extLst>
                </p:cNvPr>
                <p:cNvGrpSpPr/>
                <p:nvPr/>
              </p:nvGrpSpPr>
              <p:grpSpPr>
                <a:xfrm>
                  <a:off x="333976" y="7670307"/>
                  <a:ext cx="1894318" cy="1627259"/>
                  <a:chOff x="912258" y="7093587"/>
                  <a:chExt cx="1894318" cy="1627259"/>
                </a:xfrm>
              </p:grpSpPr>
              <p:sp>
                <p:nvSpPr>
                  <p:cNvPr id="77" name="Google Shape;159;p25">
                    <a:extLst>
                      <a:ext uri="{FF2B5EF4-FFF2-40B4-BE49-F238E27FC236}">
                        <a16:creationId xmlns:a16="http://schemas.microsoft.com/office/drawing/2014/main" id="{D859AC96-FB4A-4E5A-B792-78CC7BD1A3B4}"/>
                      </a:ext>
                    </a:extLst>
                  </p:cNvPr>
                  <p:cNvSpPr txBox="1"/>
                  <p:nvPr/>
                </p:nvSpPr>
                <p:spPr>
                  <a:xfrm>
                    <a:off x="1770976" y="7093587"/>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 </a:t>
                    </a: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dirty="0">
                        <a:solidFill>
                          <a:schemeClr val="bg1"/>
                        </a:solidFill>
                      </a:rPr>
                      <a:t>Sun </a:t>
                    </a:r>
                    <a:r>
                      <a:rPr lang="en-US" sz="500" dirty="0" err="1">
                        <a:solidFill>
                          <a:schemeClr val="bg1"/>
                        </a:solidFill>
                      </a:rPr>
                      <a:t>Yat-sen</a:t>
                    </a:r>
                    <a:r>
                      <a:rPr lang="en-US" sz="500" dirty="0">
                        <a:solidFill>
                          <a:schemeClr val="bg1"/>
                        </a:solidFill>
                      </a:rPr>
                      <a:t> University</a:t>
                    </a:r>
                    <a:endParaRPr lang="en-US" sz="900" dirty="0">
                      <a:solidFill>
                        <a:schemeClr val="bg1"/>
                      </a:solidFill>
                    </a:endParaRPr>
                  </a:p>
                </p:txBody>
              </p:sp>
              <p:sp>
                <p:nvSpPr>
                  <p:cNvPr id="78" name="Google Shape;160;p25">
                    <a:extLst>
                      <a:ext uri="{FF2B5EF4-FFF2-40B4-BE49-F238E27FC236}">
                        <a16:creationId xmlns:a16="http://schemas.microsoft.com/office/drawing/2014/main" id="{3D81DDF8-1054-41D3-A170-30A1663AF31F}"/>
                      </a:ext>
                    </a:extLst>
                  </p:cNvPr>
                  <p:cNvSpPr txBox="1"/>
                  <p:nvPr/>
                </p:nvSpPr>
                <p:spPr>
                  <a:xfrm>
                    <a:off x="912258" y="8306147"/>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Jinkai</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grpSp>
              <p:nvGrpSpPr>
                <p:cNvPr id="67" name="Group 7">
                  <a:extLst>
                    <a:ext uri="{FF2B5EF4-FFF2-40B4-BE49-F238E27FC236}">
                      <a16:creationId xmlns:a16="http://schemas.microsoft.com/office/drawing/2014/main" id="{7443E2DD-34A6-4F15-B2D6-203B7E42EB9B}"/>
                    </a:ext>
                  </a:extLst>
                </p:cNvPr>
                <p:cNvGrpSpPr/>
                <p:nvPr/>
              </p:nvGrpSpPr>
              <p:grpSpPr>
                <a:xfrm>
                  <a:off x="496505" y="8114675"/>
                  <a:ext cx="684000" cy="792000"/>
                  <a:chOff x="5913033" y="3871168"/>
                  <a:chExt cx="684000" cy="792000"/>
                </a:xfrm>
              </p:grpSpPr>
              <p:sp>
                <p:nvSpPr>
                  <p:cNvPr id="75" name="Oval 17">
                    <a:extLst>
                      <a:ext uri="{FF2B5EF4-FFF2-40B4-BE49-F238E27FC236}">
                        <a16:creationId xmlns:a16="http://schemas.microsoft.com/office/drawing/2014/main" id="{BDA4F3C8-FA29-4F3C-811E-13BCCBACE61A}"/>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18" descr="A person wearing glasses&#10;&#10;Description automatically generated with medium confidence">
                    <a:extLst>
                      <a:ext uri="{FF2B5EF4-FFF2-40B4-BE49-F238E27FC236}">
                        <a16:creationId xmlns:a16="http://schemas.microsoft.com/office/drawing/2014/main" id="{98133848-2262-4835-90B6-D1F6A4397EF8}"/>
                      </a:ext>
                    </a:extLst>
                  </p:cNvPr>
                  <p:cNvPicPr>
                    <a:picLocks noChangeAspect="1"/>
                  </p:cNvPicPr>
                  <p:nvPr/>
                </p:nvPicPr>
                <p:blipFill>
                  <a:blip r:embed="rId4"/>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68" name="Group 11">
                  <a:extLst>
                    <a:ext uri="{FF2B5EF4-FFF2-40B4-BE49-F238E27FC236}">
                      <a16:creationId xmlns:a16="http://schemas.microsoft.com/office/drawing/2014/main" id="{054BD63B-014E-4BF4-8F98-DDFFB828F28B}"/>
                    </a:ext>
                  </a:extLst>
                </p:cNvPr>
                <p:cNvGrpSpPr/>
                <p:nvPr/>
              </p:nvGrpSpPr>
              <p:grpSpPr>
                <a:xfrm>
                  <a:off x="1381209" y="6885748"/>
                  <a:ext cx="684000" cy="792000"/>
                  <a:chOff x="4618962" y="4439067"/>
                  <a:chExt cx="684000" cy="792000"/>
                </a:xfrm>
              </p:grpSpPr>
              <p:sp>
                <p:nvSpPr>
                  <p:cNvPr id="73" name="Oval 12">
                    <a:extLst>
                      <a:ext uri="{FF2B5EF4-FFF2-40B4-BE49-F238E27FC236}">
                        <a16:creationId xmlns:a16="http://schemas.microsoft.com/office/drawing/2014/main" id="{C17BF3FF-850F-4A68-9391-7D1B4D045940}"/>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14" descr="A person wearing glasses and a suit&#10;&#10;Description automatically generated with medium confidence">
                    <a:extLst>
                      <a:ext uri="{FF2B5EF4-FFF2-40B4-BE49-F238E27FC236}">
                        <a16:creationId xmlns:a16="http://schemas.microsoft.com/office/drawing/2014/main" id="{41FB76FA-8FD8-4A2A-AE00-CC5952AD1BE8}"/>
                      </a:ext>
                    </a:extLst>
                  </p:cNvPr>
                  <p:cNvPicPr>
                    <a:picLocks noChangeAspect="1"/>
                  </p:cNvPicPr>
                  <p:nvPr/>
                </p:nvPicPr>
                <p:blipFill>
                  <a:blip r:embed="rId5"/>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69" name="Google Shape;160;p25">
                  <a:extLst>
                    <a:ext uri="{FF2B5EF4-FFF2-40B4-BE49-F238E27FC236}">
                      <a16:creationId xmlns:a16="http://schemas.microsoft.com/office/drawing/2014/main" id="{56F37079-975C-468E-9FC7-2A75F63C809C}"/>
                    </a:ext>
                  </a:extLst>
                </p:cNvPr>
                <p:cNvSpPr txBox="1"/>
                <p:nvPr/>
              </p:nvSpPr>
              <p:spPr>
                <a:xfrm>
                  <a:off x="2062277" y="8881503"/>
                  <a:ext cx="119328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Liang Xu</a:t>
                  </a:r>
                  <a:r>
                    <a:rPr lang="en-US" altLang="zh-CN" sz="500" i="1" dirty="0">
                      <a:solidFill>
                        <a:schemeClr val="bg1"/>
                      </a:solidFill>
                    </a:rPr>
                    <a:t> </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a:p>
                  <a:pPr marL="0" lvl="0" indent="0" algn="ctr" rtl="0">
                    <a:lnSpc>
                      <a:spcPct val="115000"/>
                    </a:lnSpc>
                    <a:spcBef>
                      <a:spcPts val="0"/>
                    </a:spcBef>
                    <a:spcAft>
                      <a:spcPts val="0"/>
                    </a:spcAft>
                    <a:buNone/>
                  </a:pPr>
                  <a:endParaRPr sz="500" i="1" dirty="0">
                    <a:solidFill>
                      <a:schemeClr val="bg1"/>
                    </a:solidFill>
                  </a:endParaRPr>
                </a:p>
              </p:txBody>
            </p:sp>
            <p:grpSp>
              <p:nvGrpSpPr>
                <p:cNvPr id="70" name="组合 69">
                  <a:extLst>
                    <a:ext uri="{FF2B5EF4-FFF2-40B4-BE49-F238E27FC236}">
                      <a16:creationId xmlns:a16="http://schemas.microsoft.com/office/drawing/2014/main" id="{DABDD914-E0D3-42F2-8268-E46D88A04D62}"/>
                    </a:ext>
                  </a:extLst>
                </p:cNvPr>
                <p:cNvGrpSpPr/>
                <p:nvPr/>
              </p:nvGrpSpPr>
              <p:grpSpPr>
                <a:xfrm>
                  <a:off x="2293793" y="8085556"/>
                  <a:ext cx="698050" cy="822442"/>
                  <a:chOff x="867860" y="6166772"/>
                  <a:chExt cx="683895" cy="791845"/>
                </a:xfrm>
              </p:grpSpPr>
              <p:sp>
                <p:nvSpPr>
                  <p:cNvPr id="71" name="Oval 29">
                    <a:extLst>
                      <a:ext uri="{FF2B5EF4-FFF2-40B4-BE49-F238E27FC236}">
                        <a16:creationId xmlns:a16="http://schemas.microsoft.com/office/drawing/2014/main" id="{B5F0F0BA-6CF2-4515-9882-4B319E81FBB4}"/>
                      </a:ext>
                    </a:extLst>
                  </p:cNvPr>
                  <p:cNvSpPr/>
                  <p:nvPr/>
                </p:nvSpPr>
                <p:spPr>
                  <a:xfrm>
                    <a:off x="867860" y="6166772"/>
                    <a:ext cx="683895" cy="7918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图片 71">
                    <a:extLst>
                      <a:ext uri="{FF2B5EF4-FFF2-40B4-BE49-F238E27FC236}">
                        <a16:creationId xmlns:a16="http://schemas.microsoft.com/office/drawing/2014/main" id="{71C6FD4B-A668-47FF-8DC2-934397D1CEE7}"/>
                      </a:ext>
                    </a:extLst>
                  </p:cNvPr>
                  <p:cNvPicPr>
                    <a:picLocks noChangeAspect="1"/>
                  </p:cNvPicPr>
                  <p:nvPr/>
                </p:nvPicPr>
                <p:blipFill rotWithShape="1">
                  <a:blip r:embed="rId6"/>
                  <a:srcRect l="11587" t="-745" r="20316" b="56648"/>
                  <a:stretch/>
                </p:blipFill>
                <p:spPr>
                  <a:xfrm>
                    <a:off x="904740" y="6254885"/>
                    <a:ext cx="622688" cy="664592"/>
                  </a:xfrm>
                  <a:prstGeom prst="ellipse">
                    <a:avLst/>
                  </a:prstGeom>
                </p:spPr>
              </p:pic>
            </p:grpSp>
          </p:grpSp>
          <p:sp>
            <p:nvSpPr>
              <p:cNvPr id="65" name="Google Shape;160;p25">
                <a:extLst>
                  <a:ext uri="{FF2B5EF4-FFF2-40B4-BE49-F238E27FC236}">
                    <a16:creationId xmlns:a16="http://schemas.microsoft.com/office/drawing/2014/main" id="{959F2F76-151F-403E-95F1-D1E6145CC683}"/>
                  </a:ext>
                </a:extLst>
              </p:cNvPr>
              <p:cNvSpPr txBox="1"/>
              <p:nvPr/>
            </p:nvSpPr>
            <p:spPr>
              <a:xfrm>
                <a:off x="1183900" y="8879372"/>
                <a:ext cx="119328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Zhichao</a:t>
                </a:r>
                <a:r>
                  <a:rPr lang="en-US" altLang="zh-CN" sz="800" b="1" dirty="0">
                    <a:solidFill>
                      <a:schemeClr val="bg1"/>
                    </a:solidFill>
                  </a:rPr>
                  <a:t> Miao</a:t>
                </a:r>
                <a:r>
                  <a:rPr lang="en-US" altLang="zh-CN" sz="500" i="1" dirty="0">
                    <a:solidFill>
                      <a:schemeClr val="bg1"/>
                    </a:solidFill>
                  </a:rPr>
                  <a:t> </a:t>
                </a: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a:p>
                <a:pPr marL="0" lvl="0" indent="0" algn="ctr" rtl="0">
                  <a:lnSpc>
                    <a:spcPct val="115000"/>
                  </a:lnSpc>
                  <a:spcBef>
                    <a:spcPts val="0"/>
                  </a:spcBef>
                  <a:spcAft>
                    <a:spcPts val="0"/>
                  </a:spcAft>
                  <a:buNone/>
                </a:pPr>
                <a:endParaRPr sz="500" i="1" dirty="0">
                  <a:solidFill>
                    <a:schemeClr val="bg1"/>
                  </a:solidFill>
                </a:endParaRPr>
              </a:p>
            </p:txBody>
          </p:sp>
        </p:grpSp>
      </p:grpSp>
      <p:pic>
        <p:nvPicPr>
          <p:cNvPr id="81" name="图片 53">
            <a:extLst>
              <a:ext uri="{FF2B5EF4-FFF2-40B4-BE49-F238E27FC236}">
                <a16:creationId xmlns:a16="http://schemas.microsoft.com/office/drawing/2014/main" id="{D52E007F-06CA-41CF-9A8F-52A81FA6A770}"/>
              </a:ext>
            </a:extLst>
          </p:cNvPr>
          <p:cNvPicPr>
            <a:picLocks noChangeAspect="1"/>
          </p:cNvPicPr>
          <p:nvPr/>
        </p:nvPicPr>
        <p:blipFill rotWithShape="1">
          <a:blip r:embed="rId7"/>
          <a:srcRect l="3171" t="3554" r="2556" b="2805"/>
          <a:stretch/>
        </p:blipFill>
        <p:spPr>
          <a:xfrm>
            <a:off x="2783820" y="2547829"/>
            <a:ext cx="649769" cy="645412"/>
          </a:xfrm>
          <a:prstGeom prst="rect">
            <a:avLst/>
          </a:prstGeom>
        </p:spPr>
      </p:pic>
      <p:pic>
        <p:nvPicPr>
          <p:cNvPr id="30" name="图片 29">
            <a:extLst>
              <a:ext uri="{FF2B5EF4-FFF2-40B4-BE49-F238E27FC236}">
                <a16:creationId xmlns:a16="http://schemas.microsoft.com/office/drawing/2014/main" id="{8FF718E8-C34D-46EA-B53F-C200C52DBDA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772" b="99239" l="2253" r="96746">
                        <a14:foregroundMark x1="66458" y1="57234" x2="64581" y2="65355"/>
                        <a14:foregroundMark x1="67084" y1="55203" x2="67835" y2="56218"/>
                        <a14:foregroundMark x1="89737" y1="65102" x2="99750" y2="74619"/>
                        <a14:foregroundMark x1="99750" y1="74619" x2="99875" y2="88071"/>
                        <a14:foregroundMark x1="99875" y1="88071" x2="90864" y2="98604"/>
                        <a14:foregroundMark x1="90864" y1="98604" x2="89612" y2="65736"/>
                        <a14:foregroundMark x1="93992" y1="66624" x2="99875" y2="85406"/>
                        <a14:foregroundMark x1="99875" y1="85406" x2="96871" y2="99239"/>
                        <a14:foregroundMark x1="96871" y1="99239" x2="94243" y2="67766"/>
                        <a14:foregroundMark x1="48936" y1="67766" x2="52566" y2="68909"/>
                        <a14:foregroundMark x1="6383" y1="91244" x2="7259" y2="93020"/>
                        <a14:foregroundMark x1="4380" y1="94670" x2="2253" y2="98985"/>
                        <a14:backgroundMark x1="33417" y1="45812" x2="27534" y2="57995"/>
                        <a14:backgroundMark x1="27534" y1="57995" x2="39925" y2="63452"/>
                        <a14:backgroundMark x1="39925" y1="63452" x2="38423" y2="49746"/>
                        <a14:backgroundMark x1="38423" y1="49746" x2="31164" y2="46320"/>
                        <a14:backgroundMark x1="40676" y1="56472" x2="41051" y2="56853"/>
                      </a14:backgroundRemoval>
                    </a14:imgEffect>
                  </a14:imgLayer>
                </a14:imgProps>
              </a:ext>
            </a:extLst>
          </a:blip>
          <a:srcRect l="8409" r="5863"/>
          <a:stretch/>
        </p:blipFill>
        <p:spPr>
          <a:xfrm>
            <a:off x="171938" y="1479748"/>
            <a:ext cx="1347763" cy="1550482"/>
          </a:xfrm>
          <a:prstGeom prst="rect">
            <a:avLst/>
          </a:prstGeom>
        </p:spPr>
      </p:pic>
      <p:pic>
        <p:nvPicPr>
          <p:cNvPr id="3" name="图片 2">
            <a:extLst>
              <a:ext uri="{FF2B5EF4-FFF2-40B4-BE49-F238E27FC236}">
                <a16:creationId xmlns:a16="http://schemas.microsoft.com/office/drawing/2014/main" id="{ACFBC859-6C78-47B1-9540-8759170BB5FC}"/>
              </a:ext>
            </a:extLst>
          </p:cNvPr>
          <p:cNvPicPr>
            <a:picLocks noChangeAspect="1"/>
          </p:cNvPicPr>
          <p:nvPr/>
        </p:nvPicPr>
        <p:blipFill>
          <a:blip r:embed="rId10"/>
          <a:stretch>
            <a:fillRect/>
          </a:stretch>
        </p:blipFill>
        <p:spPr>
          <a:xfrm>
            <a:off x="1978933" y="2559670"/>
            <a:ext cx="679984" cy="642797"/>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468</Words>
  <Application>Microsoft Office PowerPoint</Application>
  <PresentationFormat>自定义</PresentationFormat>
  <Paragraphs>38</Paragraphs>
  <Slides>2</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vt:i4>
      </vt:variant>
    </vt:vector>
  </HeadingPairs>
  <TitlesOfParts>
    <vt:vector size="7" baseType="lpstr">
      <vt:lpstr>Arial</vt:lpstr>
      <vt:lpstr>Times New Roman</vt:lpstr>
      <vt:lpstr>Calibri</vt:lpstr>
      <vt:lpstr>Microsoft YaHei UI</vt:lpstr>
      <vt:lpstr>Office 主题​​</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li linfei</cp:lastModifiedBy>
  <cp:revision>173</cp:revision>
  <cp:lastPrinted>2024-06-18T13:51:28Z</cp:lastPrinted>
  <dcterms:created xsi:type="dcterms:W3CDTF">2023-11-28T10:04:21Z</dcterms:created>
  <dcterms:modified xsi:type="dcterms:W3CDTF">2024-06-20T06:52:05Z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